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0" r:id="rId2"/>
    <p:sldId id="259" r:id="rId3"/>
    <p:sldId id="265" r:id="rId4"/>
    <p:sldId id="7119" r:id="rId5"/>
    <p:sldId id="340" r:id="rId6"/>
    <p:sldId id="264" r:id="rId7"/>
    <p:sldId id="314" r:id="rId8"/>
    <p:sldId id="320" r:id="rId9"/>
    <p:sldId id="321" r:id="rId10"/>
    <p:sldId id="322" r:id="rId11"/>
    <p:sldId id="318" r:id="rId12"/>
    <p:sldId id="319" r:id="rId13"/>
    <p:sldId id="323" r:id="rId14"/>
    <p:sldId id="339" r:id="rId15"/>
    <p:sldId id="266" r:id="rId16"/>
    <p:sldId id="257" r:id="rId17"/>
    <p:sldId id="327" r:id="rId18"/>
    <p:sldId id="328" r:id="rId19"/>
    <p:sldId id="329" r:id="rId20"/>
    <p:sldId id="338" r:id="rId21"/>
    <p:sldId id="331" r:id="rId22"/>
    <p:sldId id="332" r:id="rId23"/>
    <p:sldId id="333" r:id="rId24"/>
    <p:sldId id="334" r:id="rId25"/>
    <p:sldId id="337" r:id="rId26"/>
    <p:sldId id="310" r:id="rId27"/>
    <p:sldId id="336"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3520"/>
    <a:srgbClr val="2E5C2D"/>
    <a:srgbClr val="DED9BE"/>
    <a:srgbClr val="3F7237"/>
    <a:srgbClr val="153716"/>
    <a:srgbClr val="D7CCAA"/>
    <a:srgbClr val="EDC8B6"/>
    <a:srgbClr val="FF0066"/>
    <a:srgbClr val="FF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76493" autoAdjust="0"/>
  </p:normalViewPr>
  <p:slideViewPr>
    <p:cSldViewPr snapToGrid="0" showGuides="1">
      <p:cViewPr varScale="1">
        <p:scale>
          <a:sx n="64" d="100"/>
          <a:sy n="64" d="100"/>
        </p:scale>
        <p:origin x="1603" y="53"/>
      </p:cViewPr>
      <p:guideLst>
        <p:guide orient="horz" pos="2160"/>
        <p:guide pos="6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E417A-CF06-41CF-A077-2DA8C815E058}" type="datetimeFigureOut">
              <a:rPr lang="zh-CN" altLang="en-US" smtClean="0"/>
              <a:t>2022/3/3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15CD6-5408-481D-92AD-C199FCDD895B}" type="slidenum">
              <a:rPr lang="zh-CN" altLang="en-US" smtClean="0"/>
              <a:t>‹#›</a:t>
            </a:fld>
            <a:endParaRPr lang="zh-CN" altLang="en-US"/>
          </a:p>
        </p:txBody>
      </p:sp>
    </p:spTree>
    <p:extLst>
      <p:ext uri="{BB962C8B-B14F-4D97-AF65-F5344CB8AC3E}">
        <p14:creationId xmlns:p14="http://schemas.microsoft.com/office/powerpoint/2010/main" val="159896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a:t>
            </a:fld>
            <a:endParaRPr lang="zh-CN" altLang="en-US"/>
          </a:p>
        </p:txBody>
      </p:sp>
    </p:spTree>
    <p:extLst>
      <p:ext uri="{BB962C8B-B14F-4D97-AF65-F5344CB8AC3E}">
        <p14:creationId xmlns:p14="http://schemas.microsoft.com/office/powerpoint/2010/main" val="365187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Cây</a:t>
            </a:r>
            <a:r>
              <a:rPr lang="en-US" altLang="zh-CN" baseline="0"/>
              <a:t> chuối tiêu (còn gọi là cây hương tiêu) là cây sống lâu năm. Đây l</a:t>
            </a:r>
            <a:r>
              <a:rPr lang="vi-VN" altLang="zh-CN" baseline="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a:t>Hoa: Hoa ra theo buồng, mỗi cánh hoa nở là mỗi tầng quả xuất hiện (gọi là nải chuối, bẹ chuối). Mỗi buồng hoa có khoảng 8 – 10 cánh sẽ cho ra 8 – 10 nải chuối.</a:t>
            </a:r>
          </a:p>
          <a:p>
            <a:r>
              <a:rPr lang="vi-VN" altLang="zh-CN" baseline="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10</a:t>
            </a:fld>
            <a:endParaRPr lang="zh-CN" altLang="en-US"/>
          </a:p>
        </p:txBody>
      </p:sp>
    </p:spTree>
    <p:extLst>
      <p:ext uri="{BB962C8B-B14F-4D97-AF65-F5344CB8AC3E}">
        <p14:creationId xmlns:p14="http://schemas.microsoft.com/office/powerpoint/2010/main" val="399518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Cây</a:t>
            </a:r>
            <a:r>
              <a:rPr lang="en-US" altLang="zh-CN" baseline="0"/>
              <a:t> chuối tiêu (còn gọi là cây hương tiêu) là cây sống lâu năm. Đây l</a:t>
            </a:r>
            <a:r>
              <a:rPr lang="vi-VN" altLang="zh-CN" baseline="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a:t>Hoa: Hoa ra theo buồng, mỗi cánh hoa nở là mỗi tầng quả xuất hiện (gọi là nải chuối, bẹ chuối). Mỗi buồng hoa có khoảng 8 – 10 cánh sẽ cho ra 8 – 10 nải chuối.</a:t>
            </a:r>
          </a:p>
          <a:p>
            <a:r>
              <a:rPr lang="vi-VN" altLang="zh-CN" baseline="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11</a:t>
            </a:fld>
            <a:endParaRPr lang="zh-CN" altLang="en-US"/>
          </a:p>
        </p:txBody>
      </p:sp>
    </p:spTree>
    <p:extLst>
      <p:ext uri="{BB962C8B-B14F-4D97-AF65-F5344CB8AC3E}">
        <p14:creationId xmlns:p14="http://schemas.microsoft.com/office/powerpoint/2010/main" val="184229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Cây</a:t>
            </a:r>
            <a:r>
              <a:rPr lang="en-US" altLang="zh-CN" baseline="0"/>
              <a:t> chuối tiêu (còn gọi là cây hương tiêu) là cây sống lâu năm. Đây l</a:t>
            </a:r>
            <a:r>
              <a:rPr lang="vi-VN" altLang="zh-CN" baseline="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a:t>Hoa: Hoa ra theo buồng, mỗi cánh hoa nở là mỗi tầng quả xuất hiện (gọi là nải chuối, bẹ chuối). Mỗi buồng hoa có khoảng 8 – 10 cánh sẽ cho ra 8 – 10 nải chuối.</a:t>
            </a:r>
          </a:p>
          <a:p>
            <a:r>
              <a:rPr lang="vi-VN" altLang="zh-CN" baseline="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12</a:t>
            </a:fld>
            <a:endParaRPr lang="zh-CN" altLang="en-US"/>
          </a:p>
        </p:txBody>
      </p:sp>
    </p:spTree>
    <p:extLst>
      <p:ext uri="{BB962C8B-B14F-4D97-AF65-F5344CB8AC3E}">
        <p14:creationId xmlns:p14="http://schemas.microsoft.com/office/powerpoint/2010/main" val="3677280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Cây</a:t>
            </a:r>
            <a:r>
              <a:rPr lang="en-US" altLang="zh-CN" baseline="0"/>
              <a:t> chuối tiêu (còn gọi là cây hương tiêu) là cây sống lâu năm. Đây l</a:t>
            </a:r>
            <a:r>
              <a:rPr lang="vi-VN" altLang="zh-CN" baseline="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a:t>Hoa: Hoa ra theo buồng, mỗi cánh hoa nở là mỗi tầng quả xuất hiện (gọi là nải chuối, bẹ chuối). Mỗi buồng hoa có khoảng 8 – 10 cánh sẽ cho ra 8 – 10 nải chuối.</a:t>
            </a:r>
          </a:p>
          <a:p>
            <a:r>
              <a:rPr lang="vi-VN" altLang="zh-CN" baseline="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a:p>
          <a:p>
            <a:endParaRPr lang="en-US"/>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13</a:t>
            </a:fld>
            <a:endParaRPr lang="zh-CN" altLang="en-US"/>
          </a:p>
        </p:txBody>
      </p:sp>
    </p:spTree>
    <p:extLst>
      <p:ext uri="{BB962C8B-B14F-4D97-AF65-F5344CB8AC3E}">
        <p14:creationId xmlns:p14="http://schemas.microsoft.com/office/powerpoint/2010/main" val="316606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14</a:t>
            </a:fld>
            <a:endParaRPr lang="zh-CN" altLang="en-US"/>
          </a:p>
        </p:txBody>
      </p:sp>
    </p:spTree>
    <p:extLst>
      <p:ext uri="{BB962C8B-B14F-4D97-AF65-F5344CB8AC3E}">
        <p14:creationId xmlns:p14="http://schemas.microsoft.com/office/powerpoint/2010/main" val="83208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15</a:t>
            </a:fld>
            <a:endParaRPr lang="zh-CN" altLang="en-US"/>
          </a:p>
        </p:txBody>
      </p:sp>
    </p:spTree>
    <p:extLst>
      <p:ext uri="{BB962C8B-B14F-4D97-AF65-F5344CB8AC3E}">
        <p14:creationId xmlns:p14="http://schemas.microsoft.com/office/powerpoint/2010/main" val="2855047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16</a:t>
            </a:fld>
            <a:endParaRPr lang="zh-CN" altLang="en-US"/>
          </a:p>
        </p:txBody>
      </p:sp>
    </p:spTree>
    <p:extLst>
      <p:ext uri="{BB962C8B-B14F-4D97-AF65-F5344CB8AC3E}">
        <p14:creationId xmlns:p14="http://schemas.microsoft.com/office/powerpoint/2010/main" val="695142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17</a:t>
            </a:fld>
            <a:endParaRPr lang="zh-CN" altLang="en-US"/>
          </a:p>
        </p:txBody>
      </p:sp>
    </p:spTree>
    <p:extLst>
      <p:ext uri="{BB962C8B-B14F-4D97-AF65-F5344CB8AC3E}">
        <p14:creationId xmlns:p14="http://schemas.microsoft.com/office/powerpoint/2010/main" val="4140338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18</a:t>
            </a:fld>
            <a:endParaRPr lang="zh-CN" altLang="en-US"/>
          </a:p>
        </p:txBody>
      </p:sp>
    </p:spTree>
    <p:extLst>
      <p:ext uri="{BB962C8B-B14F-4D97-AF65-F5344CB8AC3E}">
        <p14:creationId xmlns:p14="http://schemas.microsoft.com/office/powerpoint/2010/main" val="3776090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19</a:t>
            </a:fld>
            <a:endParaRPr lang="zh-CN" altLang="en-US"/>
          </a:p>
        </p:txBody>
      </p:sp>
    </p:spTree>
    <p:extLst>
      <p:ext uri="{BB962C8B-B14F-4D97-AF65-F5344CB8AC3E}">
        <p14:creationId xmlns:p14="http://schemas.microsoft.com/office/powerpoint/2010/main" val="52095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a:t>
            </a:fld>
            <a:endParaRPr lang="zh-CN" altLang="en-US"/>
          </a:p>
        </p:txBody>
      </p:sp>
    </p:spTree>
    <p:extLst>
      <p:ext uri="{BB962C8B-B14F-4D97-AF65-F5344CB8AC3E}">
        <p14:creationId xmlns:p14="http://schemas.microsoft.com/office/powerpoint/2010/main" val="3101550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20</a:t>
            </a:fld>
            <a:endParaRPr lang="zh-CN" altLang="en-US"/>
          </a:p>
        </p:txBody>
      </p:sp>
    </p:spTree>
    <p:extLst>
      <p:ext uri="{BB962C8B-B14F-4D97-AF65-F5344CB8AC3E}">
        <p14:creationId xmlns:p14="http://schemas.microsoft.com/office/powerpoint/2010/main" val="910019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21</a:t>
            </a:fld>
            <a:endParaRPr lang="zh-CN" altLang="en-US"/>
          </a:p>
        </p:txBody>
      </p:sp>
    </p:spTree>
    <p:extLst>
      <p:ext uri="{BB962C8B-B14F-4D97-AF65-F5344CB8AC3E}">
        <p14:creationId xmlns:p14="http://schemas.microsoft.com/office/powerpoint/2010/main" val="529690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22</a:t>
            </a:fld>
            <a:endParaRPr lang="zh-CN" altLang="en-US"/>
          </a:p>
        </p:txBody>
      </p:sp>
    </p:spTree>
    <p:extLst>
      <p:ext uri="{BB962C8B-B14F-4D97-AF65-F5344CB8AC3E}">
        <p14:creationId xmlns:p14="http://schemas.microsoft.com/office/powerpoint/2010/main" val="1396350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23</a:t>
            </a:fld>
            <a:endParaRPr lang="zh-CN" altLang="en-US"/>
          </a:p>
        </p:txBody>
      </p:sp>
    </p:spTree>
    <p:extLst>
      <p:ext uri="{BB962C8B-B14F-4D97-AF65-F5344CB8AC3E}">
        <p14:creationId xmlns:p14="http://schemas.microsoft.com/office/powerpoint/2010/main" val="136751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24</a:t>
            </a:fld>
            <a:endParaRPr lang="zh-CN" altLang="en-US"/>
          </a:p>
        </p:txBody>
      </p:sp>
    </p:spTree>
    <p:extLst>
      <p:ext uri="{BB962C8B-B14F-4D97-AF65-F5344CB8AC3E}">
        <p14:creationId xmlns:p14="http://schemas.microsoft.com/office/powerpoint/2010/main" val="2854660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25</a:t>
            </a:fld>
            <a:endParaRPr lang="zh-CN" altLang="en-US"/>
          </a:p>
        </p:txBody>
      </p:sp>
    </p:spTree>
    <p:extLst>
      <p:ext uri="{BB962C8B-B14F-4D97-AF65-F5344CB8AC3E}">
        <p14:creationId xmlns:p14="http://schemas.microsoft.com/office/powerpoint/2010/main" val="2047285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26</a:t>
            </a:fld>
            <a:endParaRPr lang="zh-CN" altLang="en-US"/>
          </a:p>
        </p:txBody>
      </p:sp>
    </p:spTree>
    <p:extLst>
      <p:ext uri="{BB962C8B-B14F-4D97-AF65-F5344CB8AC3E}">
        <p14:creationId xmlns:p14="http://schemas.microsoft.com/office/powerpoint/2010/main" val="1763636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27</a:t>
            </a:fld>
            <a:endParaRPr lang="zh-CN" altLang="en-US"/>
          </a:p>
        </p:txBody>
      </p:sp>
    </p:spTree>
    <p:extLst>
      <p:ext uri="{BB962C8B-B14F-4D97-AF65-F5344CB8AC3E}">
        <p14:creationId xmlns:p14="http://schemas.microsoft.com/office/powerpoint/2010/main" val="374162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ABDD3A-BDD7-46E6-B3ED-D4221C22E707}" type="slidenum">
              <a:rPr lang="zh-CN" altLang="en-US" smtClean="0"/>
              <a:t>3</a:t>
            </a:fld>
            <a:endParaRPr lang="zh-CN" altLang="en-US"/>
          </a:p>
        </p:txBody>
      </p:sp>
    </p:spTree>
    <p:extLst>
      <p:ext uri="{BB962C8B-B14F-4D97-AF65-F5344CB8AC3E}">
        <p14:creationId xmlns:p14="http://schemas.microsoft.com/office/powerpoint/2010/main" val="283772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ABDD3A-BDD7-46E6-B3ED-D4221C22E707}" type="slidenum">
              <a:rPr lang="zh-CN" altLang="en-US" smtClean="0"/>
              <a:t>4</a:t>
            </a:fld>
            <a:endParaRPr lang="zh-CN" altLang="en-US"/>
          </a:p>
        </p:txBody>
      </p:sp>
    </p:spTree>
    <p:extLst>
      <p:ext uri="{BB962C8B-B14F-4D97-AF65-F5344CB8AC3E}">
        <p14:creationId xmlns:p14="http://schemas.microsoft.com/office/powerpoint/2010/main" val="274668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5</a:t>
            </a:fld>
            <a:endParaRPr lang="zh-CN" altLang="en-US"/>
          </a:p>
        </p:txBody>
      </p:sp>
    </p:spTree>
    <p:extLst>
      <p:ext uri="{BB962C8B-B14F-4D97-AF65-F5344CB8AC3E}">
        <p14:creationId xmlns:p14="http://schemas.microsoft.com/office/powerpoint/2010/main" val="2976263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6</a:t>
            </a:fld>
            <a:endParaRPr lang="zh-CN" altLang="en-US"/>
          </a:p>
        </p:txBody>
      </p:sp>
    </p:spTree>
    <p:extLst>
      <p:ext uri="{BB962C8B-B14F-4D97-AF65-F5344CB8AC3E}">
        <p14:creationId xmlns:p14="http://schemas.microsoft.com/office/powerpoint/2010/main" val="2739893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Cây</a:t>
            </a:r>
            <a:r>
              <a:rPr lang="en-US" altLang="zh-CN" baseline="0" dirty="0"/>
              <a:t> </a:t>
            </a:r>
            <a:r>
              <a:rPr lang="en-US" altLang="zh-CN" baseline="0" dirty="0" err="1"/>
              <a:t>chuối</a:t>
            </a:r>
            <a:r>
              <a:rPr lang="en-US" altLang="zh-CN" baseline="0" dirty="0"/>
              <a:t> </a:t>
            </a:r>
            <a:r>
              <a:rPr lang="en-US" altLang="zh-CN" baseline="0" dirty="0" err="1"/>
              <a:t>tiêu</a:t>
            </a:r>
            <a:r>
              <a:rPr lang="en-US" altLang="zh-CN" baseline="0" dirty="0"/>
              <a:t> (</a:t>
            </a:r>
            <a:r>
              <a:rPr lang="en-US" altLang="zh-CN" baseline="0" dirty="0" err="1"/>
              <a:t>còn</a:t>
            </a:r>
            <a:r>
              <a:rPr lang="en-US" altLang="zh-CN" baseline="0" dirty="0"/>
              <a:t> </a:t>
            </a:r>
            <a:r>
              <a:rPr lang="en-US" altLang="zh-CN" baseline="0" dirty="0" err="1"/>
              <a:t>gọi</a:t>
            </a:r>
            <a:r>
              <a:rPr lang="en-US" altLang="zh-CN" baseline="0" dirty="0"/>
              <a:t> </a:t>
            </a:r>
            <a:r>
              <a:rPr lang="en-US" altLang="zh-CN" baseline="0" dirty="0" err="1"/>
              <a:t>là</a:t>
            </a:r>
            <a:r>
              <a:rPr lang="en-US" altLang="zh-CN" baseline="0" dirty="0"/>
              <a:t> </a:t>
            </a:r>
            <a:r>
              <a:rPr lang="en-US" altLang="zh-CN" baseline="0" dirty="0" err="1"/>
              <a:t>cây</a:t>
            </a:r>
            <a:r>
              <a:rPr lang="en-US" altLang="zh-CN" baseline="0" dirty="0"/>
              <a:t> </a:t>
            </a:r>
            <a:r>
              <a:rPr lang="en-US" altLang="zh-CN" baseline="0" dirty="0" err="1"/>
              <a:t>hương</a:t>
            </a:r>
            <a:r>
              <a:rPr lang="en-US" altLang="zh-CN" baseline="0" dirty="0"/>
              <a:t> </a:t>
            </a:r>
            <a:r>
              <a:rPr lang="en-US" altLang="zh-CN" baseline="0" dirty="0" err="1"/>
              <a:t>tiêu</a:t>
            </a:r>
            <a:r>
              <a:rPr lang="en-US" altLang="zh-CN" baseline="0" dirty="0"/>
              <a:t>) </a:t>
            </a:r>
            <a:r>
              <a:rPr lang="en-US" altLang="zh-CN" baseline="0" dirty="0" err="1"/>
              <a:t>là</a:t>
            </a:r>
            <a:r>
              <a:rPr lang="en-US" altLang="zh-CN" baseline="0" dirty="0"/>
              <a:t> </a:t>
            </a:r>
            <a:r>
              <a:rPr lang="en-US" altLang="zh-CN" baseline="0" dirty="0" err="1"/>
              <a:t>cây</a:t>
            </a:r>
            <a:r>
              <a:rPr lang="en-US" altLang="zh-CN" baseline="0" dirty="0"/>
              <a:t> </a:t>
            </a:r>
            <a:r>
              <a:rPr lang="en-US" altLang="zh-CN" baseline="0" dirty="0" err="1"/>
              <a:t>sống</a:t>
            </a:r>
            <a:r>
              <a:rPr lang="en-US" altLang="zh-CN" baseline="0" dirty="0"/>
              <a:t> </a:t>
            </a:r>
            <a:r>
              <a:rPr lang="en-US" altLang="zh-CN" baseline="0" dirty="0" err="1"/>
              <a:t>lâu</a:t>
            </a:r>
            <a:r>
              <a:rPr lang="en-US" altLang="zh-CN" baseline="0" dirty="0"/>
              <a:t> </a:t>
            </a:r>
            <a:r>
              <a:rPr lang="en-US" altLang="zh-CN" baseline="0" dirty="0" err="1"/>
              <a:t>năm</a:t>
            </a:r>
            <a:r>
              <a:rPr lang="en-US" altLang="zh-CN" baseline="0" dirty="0"/>
              <a:t>. </a:t>
            </a:r>
            <a:r>
              <a:rPr lang="en-US" altLang="zh-CN" baseline="0" dirty="0" err="1"/>
              <a:t>Đây</a:t>
            </a:r>
            <a:r>
              <a:rPr lang="en-US" altLang="zh-CN" baseline="0" dirty="0"/>
              <a:t> l</a:t>
            </a:r>
            <a:r>
              <a:rPr lang="vi-VN" altLang="zh-CN" baseline="0" dirty="0"/>
              <a:t>à cây thân </a:t>
            </a:r>
            <a:r>
              <a:rPr lang="vi-VN" altLang="zh-CN" baseline="0" dirty="0" err="1"/>
              <a:t>thảo</a:t>
            </a:r>
            <a:r>
              <a:rPr lang="vi-VN" altLang="zh-CN" baseline="0" dirty="0"/>
              <a:t> </a:t>
            </a:r>
            <a:r>
              <a:rPr lang="vi-VN" altLang="zh-CN" baseline="0" dirty="0" err="1"/>
              <a:t>chứa</a:t>
            </a:r>
            <a:r>
              <a:rPr lang="vi-VN" altLang="zh-CN" baseline="0" dirty="0"/>
              <a:t> </a:t>
            </a:r>
            <a:r>
              <a:rPr lang="vi-VN" altLang="zh-CN" baseline="0" dirty="0" err="1"/>
              <a:t>nhiều</a:t>
            </a:r>
            <a:r>
              <a:rPr lang="vi-VN" altLang="zh-CN" baseline="0" dirty="0"/>
              <a:t> </a:t>
            </a:r>
            <a:r>
              <a:rPr lang="vi-VN" altLang="zh-CN" baseline="0" dirty="0" err="1"/>
              <a:t>nước</a:t>
            </a:r>
            <a:r>
              <a:rPr lang="vi-VN" altLang="zh-CN" baseline="0" dirty="0"/>
              <a:t>, </a:t>
            </a:r>
            <a:r>
              <a:rPr lang="vi-VN" altLang="zh-CN" baseline="0" dirty="0" err="1"/>
              <a:t>dáng</a:t>
            </a:r>
            <a:r>
              <a:rPr lang="vi-VN" altLang="zh-CN" baseline="0" dirty="0"/>
              <a:t> </a:t>
            </a:r>
            <a:r>
              <a:rPr lang="vi-VN" altLang="zh-CN" baseline="0" dirty="0" err="1"/>
              <a:t>thẳng</a:t>
            </a:r>
            <a:r>
              <a:rPr lang="vi-VN" altLang="zh-CN" baseline="0" dirty="0"/>
              <a:t>, </a:t>
            </a:r>
            <a:r>
              <a:rPr lang="vi-VN" altLang="zh-CN" baseline="0" dirty="0" err="1"/>
              <a:t>tròn</a:t>
            </a:r>
            <a:r>
              <a:rPr lang="vi-VN" altLang="zh-CN" baseline="0" dirty="0"/>
              <a:t>, </a:t>
            </a:r>
            <a:r>
              <a:rPr lang="vi-VN" altLang="zh-CN" baseline="0" dirty="0" err="1"/>
              <a:t>mềm</a:t>
            </a:r>
            <a:r>
              <a:rPr lang="vi-VN" altLang="zh-CN" baseline="0" dirty="0"/>
              <a:t>, </a:t>
            </a:r>
            <a:r>
              <a:rPr lang="vi-VN" altLang="zh-CN" baseline="0" dirty="0" err="1"/>
              <a:t>có</a:t>
            </a:r>
            <a:r>
              <a:rPr lang="vi-VN" altLang="zh-CN" baseline="0" dirty="0"/>
              <a:t> </a:t>
            </a:r>
            <a:r>
              <a:rPr lang="vi-VN" altLang="zh-CN" baseline="0" dirty="0" err="1"/>
              <a:t>nhiều</a:t>
            </a:r>
            <a:r>
              <a:rPr lang="vi-VN" altLang="zh-CN" baseline="0" dirty="0"/>
              <a:t> </a:t>
            </a:r>
            <a:r>
              <a:rPr lang="vi-VN" altLang="zh-CN" baseline="0" dirty="0" err="1"/>
              <a:t>bẹ</a:t>
            </a:r>
            <a:r>
              <a:rPr lang="vi-VN" altLang="zh-CN" baseline="0" dirty="0"/>
              <a:t> </a:t>
            </a:r>
            <a:r>
              <a:rPr lang="vi-VN" altLang="zh-CN" baseline="0" dirty="0" err="1"/>
              <a:t>lá</a:t>
            </a:r>
            <a:r>
              <a:rPr lang="vi-VN" altLang="zh-CN" baseline="0" dirty="0"/>
              <a:t>. </a:t>
            </a:r>
            <a:r>
              <a:rPr lang="vi-VN" altLang="zh-CN" baseline="0" dirty="0" err="1"/>
              <a:t>Bẹ</a:t>
            </a:r>
            <a:r>
              <a:rPr lang="vi-VN" altLang="zh-CN" baseline="0" dirty="0"/>
              <a:t> </a:t>
            </a:r>
            <a:r>
              <a:rPr lang="vi-VN" altLang="zh-CN" baseline="0" dirty="0" err="1"/>
              <a:t>già</a:t>
            </a:r>
            <a:r>
              <a:rPr lang="vi-VN" altLang="zh-CN" baseline="0" dirty="0"/>
              <a:t> </a:t>
            </a:r>
            <a:r>
              <a:rPr lang="vi-VN" altLang="zh-CN" baseline="0" dirty="0" err="1"/>
              <a:t>thì</a:t>
            </a:r>
            <a:r>
              <a:rPr lang="vi-VN" altLang="zh-CN" baseline="0" dirty="0"/>
              <a:t> khô </a:t>
            </a:r>
            <a:r>
              <a:rPr lang="vi-VN" altLang="zh-CN" baseline="0" dirty="0" err="1"/>
              <a:t>dần</a:t>
            </a:r>
            <a:r>
              <a:rPr lang="vi-VN" altLang="zh-CN" baseline="0" dirty="0"/>
              <a:t> </a:t>
            </a:r>
            <a:r>
              <a:rPr lang="vi-VN" altLang="zh-CN" baseline="0" dirty="0" err="1"/>
              <a:t>và</a:t>
            </a:r>
            <a:r>
              <a:rPr lang="vi-VN" altLang="zh-CN" baseline="0" dirty="0"/>
              <a:t> bong ra </a:t>
            </a:r>
            <a:r>
              <a:rPr lang="vi-VN" altLang="zh-CN" baseline="0" dirty="0" err="1"/>
              <a:t>khỏi</a:t>
            </a:r>
            <a:r>
              <a:rPr lang="vi-VN" altLang="zh-CN" baseline="0" dirty="0"/>
              <a:t> thân cây. </a:t>
            </a:r>
            <a:r>
              <a:rPr lang="vi-VN" altLang="zh-CN" baseline="0" dirty="0" err="1"/>
              <a:t>Kích</a:t>
            </a:r>
            <a:r>
              <a:rPr lang="vi-VN" altLang="zh-CN" baseline="0" dirty="0"/>
              <a:t> </a:t>
            </a:r>
            <a:r>
              <a:rPr lang="vi-VN" altLang="zh-CN" baseline="0" dirty="0" err="1"/>
              <a:t>thước</a:t>
            </a:r>
            <a:r>
              <a:rPr lang="vi-VN" altLang="zh-CN" baseline="0" dirty="0"/>
              <a:t>: Cây </a:t>
            </a:r>
            <a:r>
              <a:rPr lang="vi-VN" altLang="zh-CN" baseline="0" dirty="0" err="1"/>
              <a:t>có</a:t>
            </a:r>
            <a:r>
              <a:rPr lang="vi-VN" altLang="zh-CN" baseline="0" dirty="0"/>
              <a:t> </a:t>
            </a:r>
            <a:r>
              <a:rPr lang="vi-VN" altLang="zh-CN" baseline="0" dirty="0" err="1"/>
              <a:t>chiều</a:t>
            </a:r>
            <a:r>
              <a:rPr lang="vi-VN" altLang="zh-CN" baseline="0" dirty="0"/>
              <a:t> cao trung </a:t>
            </a:r>
            <a:r>
              <a:rPr lang="vi-VN" altLang="zh-CN" baseline="0" dirty="0" err="1"/>
              <a:t>bình</a:t>
            </a:r>
            <a:r>
              <a:rPr lang="vi-VN" altLang="zh-CN" baseline="0" dirty="0"/>
              <a:t> </a:t>
            </a:r>
            <a:r>
              <a:rPr lang="vi-VN" altLang="zh-CN" baseline="0" dirty="0" err="1"/>
              <a:t>khoảng</a:t>
            </a:r>
            <a:r>
              <a:rPr lang="vi-VN" altLang="zh-CN" baseline="0" dirty="0"/>
              <a:t> 4m, </a:t>
            </a:r>
            <a:r>
              <a:rPr lang="vi-VN" altLang="zh-CN" baseline="0" dirty="0" err="1"/>
              <a:t>có</a:t>
            </a:r>
            <a:r>
              <a:rPr lang="vi-VN" altLang="zh-CN" baseline="0" dirty="0"/>
              <a:t> </a:t>
            </a:r>
            <a:r>
              <a:rPr lang="vi-VN" altLang="zh-CN" baseline="0" dirty="0" err="1"/>
              <a:t>giống</a:t>
            </a:r>
            <a:r>
              <a:rPr lang="vi-VN" altLang="zh-CN" baseline="0" dirty="0"/>
              <a:t> cây cao hơn </a:t>
            </a:r>
            <a:r>
              <a:rPr lang="vi-VN" altLang="zh-CN" baseline="0" dirty="0" err="1"/>
              <a:t>có</a:t>
            </a:r>
            <a:r>
              <a:rPr lang="vi-VN" altLang="zh-CN" baseline="0" dirty="0"/>
              <a:t> </a:t>
            </a:r>
            <a:r>
              <a:rPr lang="vi-VN" altLang="zh-CN" baseline="0" dirty="0" err="1"/>
              <a:t>thể</a:t>
            </a:r>
            <a:r>
              <a:rPr lang="vi-VN" altLang="zh-CN" baseline="0" dirty="0"/>
              <a:t> </a:t>
            </a:r>
            <a:r>
              <a:rPr lang="vi-VN" altLang="zh-CN" baseline="0" dirty="0" err="1"/>
              <a:t>đến</a:t>
            </a:r>
            <a:r>
              <a:rPr lang="vi-VN" altLang="zh-CN" baseline="0" dirty="0"/>
              <a:t> 5 – 6m.</a:t>
            </a:r>
          </a:p>
          <a:p>
            <a:r>
              <a:rPr lang="vi-VN" altLang="zh-CN" baseline="0" dirty="0"/>
              <a:t>Hoa: Hoa ra theo </a:t>
            </a:r>
            <a:r>
              <a:rPr lang="vi-VN" altLang="zh-CN" baseline="0" dirty="0" err="1"/>
              <a:t>buồng</a:t>
            </a:r>
            <a:r>
              <a:rPr lang="vi-VN" altLang="zh-CN" baseline="0" dirty="0"/>
              <a:t>, </a:t>
            </a:r>
            <a:r>
              <a:rPr lang="vi-VN" altLang="zh-CN" baseline="0" dirty="0" err="1"/>
              <a:t>mỗi</a:t>
            </a:r>
            <a:r>
              <a:rPr lang="vi-VN" altLang="zh-CN" baseline="0" dirty="0"/>
              <a:t> </a:t>
            </a:r>
            <a:r>
              <a:rPr lang="vi-VN" altLang="zh-CN" baseline="0" dirty="0" err="1"/>
              <a:t>cánh</a:t>
            </a:r>
            <a:r>
              <a:rPr lang="vi-VN" altLang="zh-CN" baseline="0" dirty="0"/>
              <a:t> hoa </a:t>
            </a:r>
            <a:r>
              <a:rPr lang="vi-VN" altLang="zh-CN" baseline="0" dirty="0" err="1"/>
              <a:t>nở</a:t>
            </a:r>
            <a:r>
              <a:rPr lang="vi-VN" altLang="zh-CN" baseline="0" dirty="0"/>
              <a:t> </a:t>
            </a:r>
            <a:r>
              <a:rPr lang="vi-VN" altLang="zh-CN" baseline="0" dirty="0" err="1"/>
              <a:t>là</a:t>
            </a:r>
            <a:r>
              <a:rPr lang="vi-VN" altLang="zh-CN" baseline="0" dirty="0"/>
              <a:t> </a:t>
            </a:r>
            <a:r>
              <a:rPr lang="vi-VN" altLang="zh-CN" baseline="0" dirty="0" err="1"/>
              <a:t>mỗi</a:t>
            </a:r>
            <a:r>
              <a:rPr lang="vi-VN" altLang="zh-CN" baseline="0" dirty="0"/>
              <a:t> </a:t>
            </a:r>
            <a:r>
              <a:rPr lang="vi-VN" altLang="zh-CN" baseline="0" dirty="0" err="1"/>
              <a:t>tầng</a:t>
            </a:r>
            <a:r>
              <a:rPr lang="vi-VN" altLang="zh-CN" baseline="0" dirty="0"/>
              <a:t> </a:t>
            </a:r>
            <a:r>
              <a:rPr lang="vi-VN" altLang="zh-CN" baseline="0" dirty="0" err="1"/>
              <a:t>quả</a:t>
            </a:r>
            <a:r>
              <a:rPr lang="vi-VN" altLang="zh-CN" baseline="0" dirty="0"/>
              <a:t> </a:t>
            </a:r>
            <a:r>
              <a:rPr lang="vi-VN" altLang="zh-CN" baseline="0" dirty="0" err="1"/>
              <a:t>xuất</a:t>
            </a:r>
            <a:r>
              <a:rPr lang="vi-VN" altLang="zh-CN" baseline="0" dirty="0"/>
              <a:t> </a:t>
            </a:r>
            <a:r>
              <a:rPr lang="vi-VN" altLang="zh-CN" baseline="0" dirty="0" err="1"/>
              <a:t>hiện</a:t>
            </a:r>
            <a:r>
              <a:rPr lang="vi-VN" altLang="zh-CN" baseline="0" dirty="0"/>
              <a:t> (</a:t>
            </a:r>
            <a:r>
              <a:rPr lang="vi-VN" altLang="zh-CN" baseline="0" dirty="0" err="1"/>
              <a:t>gọi</a:t>
            </a:r>
            <a:r>
              <a:rPr lang="vi-VN" altLang="zh-CN" baseline="0" dirty="0"/>
              <a:t> </a:t>
            </a:r>
            <a:r>
              <a:rPr lang="vi-VN" altLang="zh-CN" baseline="0" dirty="0" err="1"/>
              <a:t>là</a:t>
            </a:r>
            <a:r>
              <a:rPr lang="vi-VN" altLang="zh-CN" baseline="0" dirty="0"/>
              <a:t> </a:t>
            </a:r>
            <a:r>
              <a:rPr lang="vi-VN" altLang="zh-CN" baseline="0" dirty="0" err="1"/>
              <a:t>nải</a:t>
            </a:r>
            <a:r>
              <a:rPr lang="vi-VN" altLang="zh-CN" baseline="0" dirty="0"/>
              <a:t> </a:t>
            </a:r>
            <a:r>
              <a:rPr lang="vi-VN" altLang="zh-CN" baseline="0" dirty="0" err="1"/>
              <a:t>chuối</a:t>
            </a:r>
            <a:r>
              <a:rPr lang="vi-VN" altLang="zh-CN" baseline="0" dirty="0"/>
              <a:t>, </a:t>
            </a:r>
            <a:r>
              <a:rPr lang="vi-VN" altLang="zh-CN" baseline="0" dirty="0" err="1"/>
              <a:t>bẹ</a:t>
            </a:r>
            <a:r>
              <a:rPr lang="vi-VN" altLang="zh-CN" baseline="0" dirty="0"/>
              <a:t> </a:t>
            </a:r>
            <a:r>
              <a:rPr lang="vi-VN" altLang="zh-CN" baseline="0" dirty="0" err="1"/>
              <a:t>chuối</a:t>
            </a:r>
            <a:r>
              <a:rPr lang="vi-VN" altLang="zh-CN" baseline="0" dirty="0"/>
              <a:t>). </a:t>
            </a:r>
            <a:r>
              <a:rPr lang="vi-VN" altLang="zh-CN" baseline="0" dirty="0" err="1"/>
              <a:t>Mỗi</a:t>
            </a:r>
            <a:r>
              <a:rPr lang="vi-VN" altLang="zh-CN" baseline="0" dirty="0"/>
              <a:t> </a:t>
            </a:r>
            <a:r>
              <a:rPr lang="vi-VN" altLang="zh-CN" baseline="0" dirty="0" err="1"/>
              <a:t>buồng</a:t>
            </a:r>
            <a:r>
              <a:rPr lang="vi-VN" altLang="zh-CN" baseline="0" dirty="0"/>
              <a:t> hoa </a:t>
            </a:r>
            <a:r>
              <a:rPr lang="vi-VN" altLang="zh-CN" baseline="0" dirty="0" err="1"/>
              <a:t>có</a:t>
            </a:r>
            <a:r>
              <a:rPr lang="vi-VN" altLang="zh-CN" baseline="0" dirty="0"/>
              <a:t> </a:t>
            </a:r>
            <a:r>
              <a:rPr lang="vi-VN" altLang="zh-CN" baseline="0" dirty="0" err="1"/>
              <a:t>khoảng</a:t>
            </a:r>
            <a:r>
              <a:rPr lang="vi-VN" altLang="zh-CN" baseline="0" dirty="0"/>
              <a:t> 8 – 10 </a:t>
            </a:r>
            <a:r>
              <a:rPr lang="vi-VN" altLang="zh-CN" baseline="0" dirty="0" err="1"/>
              <a:t>cánh</a:t>
            </a:r>
            <a:r>
              <a:rPr lang="vi-VN" altLang="zh-CN" baseline="0" dirty="0"/>
              <a:t> </a:t>
            </a:r>
            <a:r>
              <a:rPr lang="vi-VN" altLang="zh-CN" baseline="0" dirty="0" err="1"/>
              <a:t>sẽ</a:t>
            </a:r>
            <a:r>
              <a:rPr lang="vi-VN" altLang="zh-CN" baseline="0" dirty="0"/>
              <a:t> cho ra 8 – 10 </a:t>
            </a:r>
            <a:r>
              <a:rPr lang="vi-VN" altLang="zh-CN" baseline="0" dirty="0" err="1"/>
              <a:t>nải</a:t>
            </a:r>
            <a:r>
              <a:rPr lang="vi-VN" altLang="zh-CN" baseline="0" dirty="0"/>
              <a:t> </a:t>
            </a:r>
            <a:r>
              <a:rPr lang="vi-VN" altLang="zh-CN" baseline="0" dirty="0" err="1"/>
              <a:t>chuối</a:t>
            </a:r>
            <a:r>
              <a:rPr lang="vi-VN" altLang="zh-CN" baseline="0" dirty="0"/>
              <a:t>.</a:t>
            </a:r>
          </a:p>
          <a:p>
            <a:r>
              <a:rPr lang="vi-VN" altLang="zh-CN" baseline="0" dirty="0" err="1"/>
              <a:t>Lá</a:t>
            </a:r>
            <a:r>
              <a:rPr lang="vi-VN" altLang="zh-CN" baseline="0" dirty="0"/>
              <a:t>: </a:t>
            </a:r>
            <a:r>
              <a:rPr lang="vi-VN" altLang="zh-CN" baseline="0" dirty="0" err="1"/>
              <a:t>Lá</a:t>
            </a:r>
            <a:r>
              <a:rPr lang="vi-VN" altLang="zh-CN" baseline="0" dirty="0"/>
              <a:t> </a:t>
            </a:r>
            <a:r>
              <a:rPr lang="vi-VN" altLang="zh-CN" baseline="0" dirty="0" err="1"/>
              <a:t>chuối</a:t>
            </a:r>
            <a:r>
              <a:rPr lang="vi-VN" altLang="zh-CN" baseline="0" dirty="0"/>
              <a:t> tiêu </a:t>
            </a:r>
            <a:r>
              <a:rPr lang="vi-VN" altLang="zh-CN" baseline="0" dirty="0" err="1"/>
              <a:t>có</a:t>
            </a:r>
            <a:r>
              <a:rPr lang="vi-VN" altLang="zh-CN" baseline="0" dirty="0"/>
              <a:t> </a:t>
            </a:r>
            <a:r>
              <a:rPr lang="vi-VN" altLang="zh-CN" baseline="0" dirty="0" err="1"/>
              <a:t>cuống</a:t>
            </a:r>
            <a:r>
              <a:rPr lang="vi-VN" altLang="zh-CN" baseline="0" dirty="0"/>
              <a:t> to </a:t>
            </a:r>
            <a:r>
              <a:rPr lang="vi-VN" altLang="zh-CN" baseline="0" dirty="0" err="1"/>
              <a:t>và</a:t>
            </a:r>
            <a:r>
              <a:rPr lang="vi-VN" altLang="zh-CN" baseline="0" dirty="0"/>
              <a:t> </a:t>
            </a:r>
            <a:r>
              <a:rPr lang="vi-VN" altLang="zh-CN" baseline="0" dirty="0" err="1"/>
              <a:t>ngắn</a:t>
            </a:r>
            <a:r>
              <a:rPr lang="vi-VN" altLang="zh-CN" baseline="0" dirty="0"/>
              <a:t>, </a:t>
            </a:r>
            <a:r>
              <a:rPr lang="vi-VN" altLang="zh-CN" baseline="0" dirty="0" err="1"/>
              <a:t>hình</a:t>
            </a:r>
            <a:r>
              <a:rPr lang="vi-VN" altLang="zh-CN" baseline="0" dirty="0"/>
              <a:t> </a:t>
            </a:r>
            <a:r>
              <a:rPr lang="vi-VN" altLang="zh-CN" baseline="0" dirty="0" err="1"/>
              <a:t>tròn</a:t>
            </a:r>
            <a:r>
              <a:rPr lang="vi-VN" altLang="zh-CN" baseline="0" dirty="0"/>
              <a:t> </a:t>
            </a:r>
            <a:r>
              <a:rPr lang="vi-VN" altLang="zh-CN" baseline="0" dirty="0" err="1"/>
              <a:t>có</a:t>
            </a:r>
            <a:r>
              <a:rPr lang="vi-VN" altLang="zh-CN" baseline="0" dirty="0"/>
              <a:t> </a:t>
            </a:r>
            <a:r>
              <a:rPr lang="vi-VN" altLang="zh-CN" baseline="0" dirty="0" err="1"/>
              <a:t>khuyết</a:t>
            </a:r>
            <a:r>
              <a:rPr lang="vi-VN" altLang="zh-CN" baseline="0" dirty="0"/>
              <a:t> </a:t>
            </a:r>
            <a:r>
              <a:rPr lang="vi-VN" altLang="zh-CN" baseline="0" dirty="0" err="1"/>
              <a:t>rãnh</a:t>
            </a:r>
            <a:r>
              <a:rPr lang="vi-VN" altLang="zh-CN" baseline="0" dirty="0"/>
              <a:t> (</a:t>
            </a:r>
            <a:r>
              <a:rPr lang="vi-VN" altLang="zh-CN" baseline="0" dirty="0" err="1"/>
              <a:t>giống</a:t>
            </a:r>
            <a:r>
              <a:rPr lang="vi-VN" altLang="zh-CN" baseline="0" dirty="0"/>
              <a:t> như </a:t>
            </a:r>
            <a:r>
              <a:rPr lang="vi-VN" altLang="zh-CN" baseline="0" dirty="0" err="1"/>
              <a:t>cái</a:t>
            </a:r>
            <a:r>
              <a:rPr lang="vi-VN" altLang="zh-CN" baseline="0" dirty="0"/>
              <a:t> </a:t>
            </a:r>
            <a:r>
              <a:rPr lang="vi-VN" altLang="zh-CN" baseline="0" dirty="0" err="1"/>
              <a:t>máng</a:t>
            </a:r>
            <a:r>
              <a:rPr lang="vi-VN" altLang="zh-CN" baseline="0" dirty="0"/>
              <a:t> </a:t>
            </a:r>
            <a:r>
              <a:rPr lang="vi-VN" altLang="zh-CN" baseline="0" dirty="0" err="1"/>
              <a:t>nước</a:t>
            </a:r>
            <a:r>
              <a:rPr lang="vi-VN" altLang="zh-CN" baseline="0" dirty="0"/>
              <a:t> </a:t>
            </a:r>
            <a:r>
              <a:rPr lang="vi-VN" altLang="zh-CN" baseline="0" dirty="0" err="1"/>
              <a:t>tròn</a:t>
            </a:r>
            <a:r>
              <a:rPr lang="vi-VN" altLang="zh-CN" baseline="0" dirty="0"/>
              <a:t>), </a:t>
            </a:r>
            <a:r>
              <a:rPr lang="vi-VN" altLang="zh-CN" baseline="0" dirty="0" err="1"/>
              <a:t>lá</a:t>
            </a:r>
            <a:r>
              <a:rPr lang="vi-VN" altLang="zh-CN" baseline="0" dirty="0"/>
              <a:t> </a:t>
            </a:r>
            <a:r>
              <a:rPr lang="vi-VN" altLang="zh-CN" baseline="0" dirty="0" err="1"/>
              <a:t>rộng</a:t>
            </a:r>
            <a:r>
              <a:rPr lang="vi-VN" altLang="zh-CN" baseline="0" dirty="0"/>
              <a:t> </a:t>
            </a:r>
            <a:r>
              <a:rPr lang="vi-VN" altLang="zh-CN" baseline="0" dirty="0" err="1"/>
              <a:t>khoảng</a:t>
            </a:r>
            <a:r>
              <a:rPr lang="vi-VN" altLang="zh-CN" baseline="0" dirty="0"/>
              <a:t> 50cm, </a:t>
            </a:r>
            <a:r>
              <a:rPr lang="vi-VN" altLang="zh-CN" baseline="0" dirty="0" err="1"/>
              <a:t>dài</a:t>
            </a:r>
            <a:r>
              <a:rPr lang="vi-VN" altLang="zh-CN" baseline="0" dirty="0"/>
              <a:t> </a:t>
            </a:r>
            <a:r>
              <a:rPr lang="vi-VN" altLang="zh-CN" baseline="0" dirty="0" err="1"/>
              <a:t>khoảng</a:t>
            </a:r>
            <a:r>
              <a:rPr lang="vi-VN" altLang="zh-CN" baseline="0" dirty="0"/>
              <a:t> 2 – 3m, </a:t>
            </a:r>
            <a:r>
              <a:rPr lang="vi-VN" altLang="zh-CN" baseline="0" dirty="0" err="1"/>
              <a:t>lá</a:t>
            </a:r>
            <a:r>
              <a:rPr lang="vi-VN" altLang="zh-CN" baseline="0" dirty="0"/>
              <a:t> to </a:t>
            </a:r>
            <a:r>
              <a:rPr lang="vi-VN" altLang="zh-CN" baseline="0" dirty="0" err="1"/>
              <a:t>bản</a:t>
            </a:r>
            <a:r>
              <a:rPr lang="vi-VN" altLang="zh-CN" baseline="0" dirty="0"/>
              <a:t> </a:t>
            </a:r>
            <a:r>
              <a:rPr lang="vi-VN" altLang="zh-CN" baseline="0" dirty="0" err="1"/>
              <a:t>có</a:t>
            </a:r>
            <a:r>
              <a:rPr lang="vi-VN" altLang="zh-CN" baseline="0" dirty="0"/>
              <a:t> </a:t>
            </a:r>
            <a:r>
              <a:rPr lang="vi-VN" altLang="zh-CN" baseline="0" dirty="0" err="1"/>
              <a:t>đường</a:t>
            </a:r>
            <a:r>
              <a:rPr lang="vi-VN" altLang="zh-CN" baseline="0" dirty="0"/>
              <a:t> </a:t>
            </a:r>
            <a:r>
              <a:rPr lang="vi-VN" altLang="zh-CN" baseline="0" dirty="0" err="1"/>
              <a:t>rãnh</a:t>
            </a:r>
            <a:r>
              <a:rPr lang="vi-VN" altLang="zh-CN" baseline="0" dirty="0"/>
              <a:t> </a:t>
            </a:r>
            <a:r>
              <a:rPr lang="vi-VN" altLang="zh-CN" baseline="0" dirty="0" err="1"/>
              <a:t>lõm</a:t>
            </a:r>
            <a:r>
              <a:rPr lang="vi-VN" altLang="zh-CN" baseline="0" dirty="0"/>
              <a:t> ở </a:t>
            </a:r>
            <a:r>
              <a:rPr lang="vi-VN" altLang="zh-CN" baseline="0" dirty="0" err="1"/>
              <a:t>mặt</a:t>
            </a:r>
            <a:r>
              <a:rPr lang="vi-VN" altLang="zh-CN" baseline="0" dirty="0"/>
              <a:t> trên </a:t>
            </a:r>
            <a:r>
              <a:rPr lang="vi-VN" altLang="zh-CN" baseline="0" dirty="0" err="1"/>
              <a:t>lá</a:t>
            </a:r>
            <a:r>
              <a:rPr lang="vi-VN" altLang="zh-CN" baseline="0" dirty="0"/>
              <a:t> </a:t>
            </a:r>
            <a:r>
              <a:rPr lang="vi-VN" altLang="zh-CN" baseline="0" dirty="0" err="1"/>
              <a:t>và</a:t>
            </a:r>
            <a:r>
              <a:rPr lang="vi-VN" altLang="zh-CN" baseline="0" dirty="0"/>
              <a:t> gân to </a:t>
            </a:r>
            <a:r>
              <a:rPr lang="vi-VN" altLang="zh-CN" baseline="0" dirty="0" err="1"/>
              <a:t>nổi</a:t>
            </a:r>
            <a:r>
              <a:rPr lang="vi-VN" altLang="zh-CN" baseline="0" dirty="0"/>
              <a:t> ở </a:t>
            </a:r>
            <a:r>
              <a:rPr lang="vi-VN" altLang="zh-CN" baseline="0" dirty="0" err="1"/>
              <a:t>mặt</a:t>
            </a:r>
            <a:r>
              <a:rPr lang="vi-VN" altLang="zh-CN" baseline="0" dirty="0"/>
              <a:t> </a:t>
            </a:r>
            <a:r>
              <a:rPr lang="vi-VN" altLang="zh-CN" baseline="0" dirty="0" err="1"/>
              <a:t>dưới</a:t>
            </a:r>
            <a:r>
              <a:rPr lang="vi-VN" altLang="zh-CN" baseline="0" dirty="0"/>
              <a:t> </a:t>
            </a:r>
            <a:r>
              <a:rPr lang="vi-VN" altLang="zh-CN" baseline="0" dirty="0" err="1"/>
              <a:t>của</a:t>
            </a:r>
            <a:r>
              <a:rPr lang="vi-VN" altLang="zh-CN" baseline="0" dirty="0"/>
              <a:t> </a:t>
            </a:r>
            <a:r>
              <a:rPr lang="vi-VN" altLang="zh-CN" baseline="0" dirty="0" err="1"/>
              <a:t>lá</a:t>
            </a:r>
            <a:r>
              <a:rPr lang="vi-VN" altLang="zh-CN" baseline="0" dirty="0"/>
              <a:t>. Ở 2 bên </a:t>
            </a:r>
            <a:r>
              <a:rPr lang="vi-VN" altLang="zh-CN" baseline="0" dirty="0" err="1"/>
              <a:t>mặt</a:t>
            </a:r>
            <a:r>
              <a:rPr lang="vi-VN" altLang="zh-CN" baseline="0" dirty="0"/>
              <a:t> </a:t>
            </a:r>
            <a:r>
              <a:rPr lang="vi-VN" altLang="zh-CN" baseline="0" dirty="0" err="1"/>
              <a:t>lá</a:t>
            </a:r>
            <a:r>
              <a:rPr lang="vi-VN" altLang="zh-CN" baseline="0" dirty="0"/>
              <a:t> </a:t>
            </a:r>
            <a:r>
              <a:rPr lang="vi-VN" altLang="zh-CN" baseline="0" dirty="0" err="1"/>
              <a:t>có</a:t>
            </a:r>
            <a:r>
              <a:rPr lang="vi-VN" altLang="zh-CN" baseline="0" dirty="0"/>
              <a:t> </a:t>
            </a:r>
            <a:r>
              <a:rPr lang="vi-VN" altLang="zh-CN" baseline="0" dirty="0" err="1"/>
              <a:t>các</a:t>
            </a:r>
            <a:r>
              <a:rPr lang="vi-VN" altLang="zh-CN" baseline="0" dirty="0"/>
              <a:t> </a:t>
            </a:r>
            <a:r>
              <a:rPr lang="vi-VN" altLang="zh-CN" baseline="0" dirty="0" err="1"/>
              <a:t>nếp</a:t>
            </a:r>
            <a:r>
              <a:rPr lang="vi-VN" altLang="zh-CN" baseline="0" dirty="0"/>
              <a:t> </a:t>
            </a:r>
            <a:r>
              <a:rPr lang="vi-VN" altLang="zh-CN" baseline="0" dirty="0" err="1"/>
              <a:t>lằn</a:t>
            </a:r>
            <a:r>
              <a:rPr lang="vi-VN" altLang="zh-CN" baseline="0" dirty="0"/>
              <a:t> ngang </a:t>
            </a:r>
            <a:r>
              <a:rPr lang="vi-VN" altLang="zh-CN" baseline="0" dirty="0" err="1"/>
              <a:t>cách</a:t>
            </a:r>
            <a:r>
              <a:rPr lang="vi-VN" altLang="zh-CN" baseline="0" dirty="0"/>
              <a:t> nhau </a:t>
            </a:r>
            <a:r>
              <a:rPr lang="vi-VN" altLang="zh-CN" baseline="0" dirty="0" err="1"/>
              <a:t>khoảng</a:t>
            </a:r>
            <a:r>
              <a:rPr lang="vi-VN" altLang="zh-CN" baseline="0" dirty="0"/>
              <a:t> 1 – 2cm </a:t>
            </a:r>
            <a:r>
              <a:rPr lang="vi-VN" altLang="zh-CN" baseline="0" dirty="0" err="1"/>
              <a:t>tùy</a:t>
            </a:r>
            <a:r>
              <a:rPr lang="vi-VN" altLang="zh-CN" baseline="0" dirty="0"/>
              <a:t> </a:t>
            </a:r>
            <a:r>
              <a:rPr lang="vi-VN" altLang="zh-CN" baseline="0" dirty="0" err="1"/>
              <a:t>thuộc</a:t>
            </a:r>
            <a:r>
              <a:rPr lang="vi-VN" altLang="zh-CN" baseline="0" dirty="0"/>
              <a:t> </a:t>
            </a:r>
            <a:r>
              <a:rPr lang="vi-VN" altLang="zh-CN" baseline="0" dirty="0" err="1"/>
              <a:t>vào</a:t>
            </a:r>
            <a:r>
              <a:rPr lang="vi-VN" altLang="zh-CN" baseline="0" dirty="0"/>
              <a:t> </a:t>
            </a:r>
            <a:r>
              <a:rPr lang="vi-VN" altLang="zh-CN" baseline="0" dirty="0" err="1"/>
              <a:t>lá</a:t>
            </a:r>
            <a:r>
              <a:rPr lang="vi-VN" altLang="zh-CN" baseline="0" dirty="0"/>
              <a:t> to hay </a:t>
            </a:r>
            <a:r>
              <a:rPr lang="vi-VN" altLang="zh-CN" baseline="0" dirty="0" err="1"/>
              <a:t>lá</a:t>
            </a:r>
            <a:r>
              <a:rPr lang="vi-VN" altLang="zh-CN" baseline="0" dirty="0"/>
              <a:t> </a:t>
            </a:r>
            <a:r>
              <a:rPr lang="vi-VN" altLang="zh-CN" baseline="0" dirty="0" err="1"/>
              <a:t>nhỏ</a:t>
            </a:r>
            <a:r>
              <a:rPr lang="vi-VN" altLang="zh-CN" baseline="0" dirty="0"/>
              <a:t>.</a:t>
            </a:r>
          </a:p>
          <a:p>
            <a:r>
              <a:rPr lang="vi-VN" altLang="zh-CN" baseline="0" dirty="0" err="1"/>
              <a:t>Quả</a:t>
            </a:r>
            <a:r>
              <a:rPr lang="vi-VN" altLang="zh-CN" baseline="0" dirty="0"/>
              <a:t>: </a:t>
            </a:r>
            <a:r>
              <a:rPr lang="vi-VN" altLang="zh-CN" baseline="0" dirty="0" err="1"/>
              <a:t>Chuối</a:t>
            </a:r>
            <a:r>
              <a:rPr lang="vi-VN" altLang="zh-CN" baseline="0" dirty="0"/>
              <a:t> tiêu thuôn </a:t>
            </a:r>
            <a:r>
              <a:rPr lang="vi-VN" altLang="zh-CN" baseline="0" dirty="0" err="1"/>
              <a:t>dài</a:t>
            </a:r>
            <a:r>
              <a:rPr lang="vi-VN" altLang="zh-CN" baseline="0" dirty="0"/>
              <a:t> </a:t>
            </a:r>
            <a:r>
              <a:rPr lang="vi-VN" altLang="zh-CN" baseline="0" dirty="0" err="1"/>
              <a:t>và</a:t>
            </a:r>
            <a:r>
              <a:rPr lang="vi-VN" altLang="zh-CN" baseline="0" dirty="0"/>
              <a:t> hơi cong, khi non </a:t>
            </a:r>
            <a:r>
              <a:rPr lang="vi-VN" altLang="zh-CN" baseline="0" dirty="0" err="1"/>
              <a:t>có</a:t>
            </a:r>
            <a:r>
              <a:rPr lang="vi-VN" altLang="zh-CN" baseline="0" dirty="0"/>
              <a:t> 5 </a:t>
            </a:r>
            <a:r>
              <a:rPr lang="vi-VN" altLang="zh-CN" baseline="0" dirty="0" err="1"/>
              <a:t>đường</a:t>
            </a:r>
            <a:r>
              <a:rPr lang="vi-VN" altLang="zh-CN" baseline="0" dirty="0"/>
              <a:t> gân </a:t>
            </a:r>
            <a:r>
              <a:rPr lang="vi-VN" altLang="zh-CN" baseline="0" dirty="0" err="1"/>
              <a:t>nổi</a:t>
            </a:r>
            <a:r>
              <a:rPr lang="vi-VN" altLang="zh-CN" baseline="0" dirty="0"/>
              <a:t> lên (</a:t>
            </a:r>
            <a:r>
              <a:rPr lang="vi-VN" altLang="zh-CN" baseline="0" dirty="0" err="1"/>
              <a:t>quả</a:t>
            </a:r>
            <a:r>
              <a:rPr lang="vi-VN" altLang="zh-CN" baseline="0" dirty="0"/>
              <a:t> </a:t>
            </a:r>
            <a:r>
              <a:rPr lang="vi-VN" altLang="zh-CN" baseline="0" dirty="0" err="1"/>
              <a:t>chuối</a:t>
            </a:r>
            <a:r>
              <a:rPr lang="vi-VN" altLang="zh-CN" baseline="0" dirty="0"/>
              <a:t> </a:t>
            </a:r>
            <a:r>
              <a:rPr lang="vi-VN" altLang="zh-CN" baseline="0" dirty="0" err="1"/>
              <a:t>có</a:t>
            </a:r>
            <a:r>
              <a:rPr lang="vi-VN" altLang="zh-CN" baseline="0" dirty="0"/>
              <a:t> 5 </a:t>
            </a:r>
            <a:r>
              <a:rPr lang="vi-VN" altLang="zh-CN" baseline="0" dirty="0" err="1"/>
              <a:t>cạnh</a:t>
            </a:r>
            <a:r>
              <a:rPr lang="vi-VN" altLang="zh-CN" baseline="0" dirty="0"/>
              <a:t>),ở đuôi </a:t>
            </a:r>
            <a:r>
              <a:rPr lang="vi-VN" altLang="zh-CN" baseline="0" dirty="0" err="1"/>
              <a:t>quả</a:t>
            </a:r>
            <a:r>
              <a:rPr lang="vi-VN" altLang="zh-CN" baseline="0" dirty="0"/>
              <a:t> </a:t>
            </a:r>
            <a:r>
              <a:rPr lang="vi-VN" altLang="zh-CN" baseline="0" dirty="0" err="1"/>
              <a:t>có</a:t>
            </a:r>
            <a:r>
              <a:rPr lang="vi-VN" altLang="zh-CN" baseline="0" dirty="0"/>
              <a:t> </a:t>
            </a:r>
            <a:r>
              <a:rPr lang="vi-VN" altLang="zh-CN" baseline="0" dirty="0" err="1"/>
              <a:t>rốn</a:t>
            </a:r>
            <a:r>
              <a:rPr lang="vi-VN" altLang="zh-CN" baseline="0" dirty="0"/>
              <a:t> </a:t>
            </a:r>
            <a:r>
              <a:rPr lang="vi-VN" altLang="zh-CN" baseline="0" dirty="0" err="1"/>
              <a:t>màu</a:t>
            </a:r>
            <a:r>
              <a:rPr lang="vi-VN" altLang="zh-CN" baseline="0" dirty="0"/>
              <a:t> đen, </a:t>
            </a:r>
            <a:r>
              <a:rPr lang="vi-VN" altLang="zh-CN" baseline="0" dirty="0" err="1"/>
              <a:t>quả</a:t>
            </a:r>
            <a:r>
              <a:rPr lang="vi-VN" altLang="zh-CN" baseline="0" dirty="0"/>
              <a:t> </a:t>
            </a:r>
            <a:r>
              <a:rPr lang="vi-VN" altLang="zh-CN" baseline="0" dirty="0" err="1"/>
              <a:t>có</a:t>
            </a:r>
            <a:r>
              <a:rPr lang="vi-VN" altLang="zh-CN" baseline="0" dirty="0"/>
              <a:t> </a:t>
            </a:r>
            <a:r>
              <a:rPr lang="vi-VN" altLang="zh-CN" baseline="0" dirty="0" err="1"/>
              <a:t>cuống</a:t>
            </a:r>
            <a:r>
              <a:rPr lang="vi-VN" altLang="zh-CN" baseline="0" dirty="0"/>
              <a:t> </a:t>
            </a:r>
            <a:r>
              <a:rPr lang="vi-VN" altLang="zh-CN" baseline="0" dirty="0" err="1"/>
              <a:t>dài</a:t>
            </a:r>
            <a:r>
              <a:rPr lang="vi-VN" altLang="zh-CN" baseline="0" dirty="0"/>
              <a:t> </a:t>
            </a:r>
            <a:r>
              <a:rPr lang="vi-VN" altLang="zh-CN" baseline="0" dirty="0" err="1"/>
              <a:t>khoảng</a:t>
            </a:r>
            <a:r>
              <a:rPr lang="vi-VN" altLang="zh-CN" baseline="0" dirty="0"/>
              <a:t> 1 – 2cm.  Khi </a:t>
            </a:r>
            <a:r>
              <a:rPr lang="vi-VN" altLang="zh-CN" baseline="0" dirty="0" err="1"/>
              <a:t>quả</a:t>
            </a:r>
            <a:r>
              <a:rPr lang="vi-VN" altLang="zh-CN" baseline="0" dirty="0"/>
              <a:t> </a:t>
            </a:r>
            <a:r>
              <a:rPr lang="vi-VN" altLang="zh-CN" baseline="0" dirty="0" err="1"/>
              <a:t>già</a:t>
            </a:r>
            <a:r>
              <a:rPr lang="vi-VN" altLang="zh-CN" baseline="0" dirty="0"/>
              <a:t> </a:t>
            </a:r>
            <a:r>
              <a:rPr lang="vi-VN" altLang="zh-CN" baseline="0" dirty="0" err="1"/>
              <a:t>các</a:t>
            </a:r>
            <a:r>
              <a:rPr lang="vi-VN" altLang="zh-CN" baseline="0" dirty="0"/>
              <a:t> </a:t>
            </a:r>
            <a:r>
              <a:rPr lang="vi-VN" altLang="zh-CN" baseline="0" dirty="0" err="1"/>
              <a:t>đường</a:t>
            </a:r>
            <a:r>
              <a:rPr lang="vi-VN" altLang="zh-CN" baseline="0" dirty="0"/>
              <a:t> gân </a:t>
            </a:r>
            <a:r>
              <a:rPr lang="vi-VN" altLang="zh-CN" baseline="0" dirty="0" err="1"/>
              <a:t>này</a:t>
            </a:r>
            <a:r>
              <a:rPr lang="vi-VN" altLang="zh-CN" baseline="0" dirty="0"/>
              <a:t> </a:t>
            </a:r>
            <a:r>
              <a:rPr lang="vi-VN" altLang="zh-CN" baseline="0" dirty="0" err="1"/>
              <a:t>mất</a:t>
            </a:r>
            <a:r>
              <a:rPr lang="vi-VN" altLang="zh-CN" baseline="0" dirty="0"/>
              <a:t> đi </a:t>
            </a:r>
            <a:r>
              <a:rPr lang="vi-VN" altLang="zh-CN" baseline="0" dirty="0" err="1"/>
              <a:t>và</a:t>
            </a:r>
            <a:r>
              <a:rPr lang="vi-VN" altLang="zh-CN" baseline="0" dirty="0"/>
              <a:t> </a:t>
            </a:r>
            <a:r>
              <a:rPr lang="vi-VN" altLang="zh-CN" baseline="0" dirty="0" err="1"/>
              <a:t>rốn</a:t>
            </a:r>
            <a:r>
              <a:rPr lang="vi-VN" altLang="zh-CN" baseline="0" dirty="0"/>
              <a:t> </a:t>
            </a:r>
            <a:r>
              <a:rPr lang="vi-VN" altLang="zh-CN" baseline="0" dirty="0" err="1"/>
              <a:t>cũng</a:t>
            </a:r>
            <a:r>
              <a:rPr lang="vi-VN" altLang="zh-CN" baseline="0" dirty="0"/>
              <a:t> </a:t>
            </a:r>
            <a:r>
              <a:rPr lang="vi-VN" altLang="zh-CN" baseline="0" dirty="0" err="1"/>
              <a:t>rụng</a:t>
            </a:r>
            <a:r>
              <a:rPr lang="vi-VN" altLang="zh-CN" baseline="0" dirty="0"/>
              <a:t> theo. Khi </a:t>
            </a:r>
            <a:r>
              <a:rPr lang="vi-VN" altLang="zh-CN" baseline="0" dirty="0" err="1"/>
              <a:t>chín</a:t>
            </a:r>
            <a:r>
              <a:rPr lang="vi-VN" altLang="zh-CN" baseline="0" dirty="0"/>
              <a:t> </a:t>
            </a:r>
            <a:r>
              <a:rPr lang="vi-VN" altLang="zh-CN" baseline="0" dirty="0" err="1"/>
              <a:t>quả</a:t>
            </a:r>
            <a:r>
              <a:rPr lang="vi-VN" altLang="zh-CN" baseline="0" dirty="0"/>
              <a:t> </a:t>
            </a:r>
            <a:r>
              <a:rPr lang="vi-VN" altLang="zh-CN" baseline="0" dirty="0" err="1"/>
              <a:t>có</a:t>
            </a:r>
            <a:r>
              <a:rPr lang="vi-VN" altLang="zh-CN" baseline="0" dirty="0"/>
              <a:t> </a:t>
            </a:r>
            <a:r>
              <a:rPr lang="vi-VN" altLang="zh-CN" baseline="0" dirty="0" err="1"/>
              <a:t>màu</a:t>
            </a:r>
            <a:r>
              <a:rPr lang="vi-VN" altLang="zh-CN" baseline="0" dirty="0"/>
              <a:t> </a:t>
            </a:r>
            <a:r>
              <a:rPr lang="vi-VN" altLang="zh-CN" baseline="0" dirty="0" err="1"/>
              <a:t>vàng</a:t>
            </a:r>
            <a:r>
              <a:rPr lang="vi-VN" altLang="zh-CN" baseline="0" dirty="0"/>
              <a:t> tươi, khi </a:t>
            </a:r>
            <a:r>
              <a:rPr lang="vi-VN" altLang="zh-CN" baseline="0" dirty="0" err="1"/>
              <a:t>quả</a:t>
            </a:r>
            <a:r>
              <a:rPr lang="vi-VN" altLang="zh-CN" baseline="0" dirty="0"/>
              <a:t> </a:t>
            </a:r>
            <a:r>
              <a:rPr lang="vi-VN" altLang="zh-CN" baseline="0" dirty="0" err="1"/>
              <a:t>chín</a:t>
            </a:r>
            <a:r>
              <a:rPr lang="vi-VN" altLang="zh-CN" baseline="0" dirty="0"/>
              <a:t> </a:t>
            </a:r>
            <a:r>
              <a:rPr lang="vi-VN" altLang="zh-CN" baseline="0" dirty="0" err="1"/>
              <a:t>nẫu</a:t>
            </a:r>
            <a:r>
              <a:rPr lang="vi-VN" altLang="zh-CN" baseline="0" dirty="0"/>
              <a:t> (</a:t>
            </a:r>
            <a:r>
              <a:rPr lang="vi-VN" altLang="zh-CN" baseline="0" dirty="0" err="1"/>
              <a:t>chín</a:t>
            </a:r>
            <a:r>
              <a:rPr lang="vi-VN" altLang="zh-CN" baseline="0" dirty="0"/>
              <a:t> </a:t>
            </a:r>
            <a:r>
              <a:rPr lang="vi-VN" altLang="zh-CN" baseline="0" dirty="0" err="1"/>
              <a:t>mềm</a:t>
            </a:r>
            <a:r>
              <a:rPr lang="vi-VN" altLang="zh-CN" baseline="0" dirty="0"/>
              <a:t> </a:t>
            </a:r>
            <a:r>
              <a:rPr lang="vi-VN" altLang="zh-CN" baseline="0" dirty="0" err="1"/>
              <a:t>quá</a:t>
            </a:r>
            <a:r>
              <a:rPr lang="vi-VN" altLang="zh-CN" baseline="0" dirty="0"/>
              <a:t>) </a:t>
            </a:r>
            <a:r>
              <a:rPr lang="vi-VN" altLang="zh-CN" baseline="0" dirty="0" err="1"/>
              <a:t>sẽ</a:t>
            </a:r>
            <a:r>
              <a:rPr lang="vi-VN" altLang="zh-CN" baseline="0" dirty="0"/>
              <a:t> </a:t>
            </a:r>
            <a:r>
              <a:rPr lang="vi-VN" altLang="zh-CN" baseline="0" dirty="0" err="1"/>
              <a:t>có</a:t>
            </a:r>
            <a:r>
              <a:rPr lang="vi-VN" altLang="zh-CN" baseline="0" dirty="0"/>
              <a:t> </a:t>
            </a:r>
            <a:r>
              <a:rPr lang="vi-VN" altLang="zh-CN" baseline="0" dirty="0" err="1"/>
              <a:t>những</a:t>
            </a:r>
            <a:r>
              <a:rPr lang="vi-VN" altLang="zh-CN" baseline="0" dirty="0"/>
              <a:t> </a:t>
            </a:r>
            <a:r>
              <a:rPr lang="vi-VN" altLang="zh-CN" baseline="0" dirty="0" err="1"/>
              <a:t>nốt</a:t>
            </a:r>
            <a:r>
              <a:rPr lang="vi-VN" altLang="zh-CN" baseline="0" dirty="0"/>
              <a:t> </a:t>
            </a:r>
            <a:r>
              <a:rPr lang="vi-VN" altLang="zh-CN" baseline="0" dirty="0" err="1"/>
              <a:t>chấm</a:t>
            </a:r>
            <a:r>
              <a:rPr lang="vi-VN" altLang="zh-CN" baseline="0" dirty="0"/>
              <a:t> </a:t>
            </a:r>
            <a:r>
              <a:rPr lang="vi-VN" altLang="zh-CN" baseline="0" dirty="0" err="1"/>
              <a:t>màu</a:t>
            </a:r>
            <a:r>
              <a:rPr lang="vi-VN" altLang="zh-CN" baseline="0" dirty="0"/>
              <a:t> đen </a:t>
            </a:r>
            <a:r>
              <a:rPr lang="vi-VN" altLang="zh-CN" baseline="0" dirty="0" err="1"/>
              <a:t>giống</a:t>
            </a:r>
            <a:r>
              <a:rPr lang="vi-VN" altLang="zh-CN" baseline="0" dirty="0"/>
              <a:t> </a:t>
            </a:r>
            <a:r>
              <a:rPr lang="vi-VN" altLang="zh-CN" baseline="0" dirty="0" err="1"/>
              <a:t>màu</a:t>
            </a:r>
            <a:r>
              <a:rPr lang="vi-VN" altLang="zh-CN" baseline="0" dirty="0"/>
              <a:t> </a:t>
            </a:r>
            <a:r>
              <a:rPr lang="vi-VN" altLang="zh-CN" baseline="0" dirty="0" err="1"/>
              <a:t>trứng</a:t>
            </a:r>
            <a:r>
              <a:rPr lang="vi-VN" altLang="zh-CN" baseline="0" dirty="0"/>
              <a:t> </a:t>
            </a:r>
            <a:r>
              <a:rPr lang="vi-VN" altLang="zh-CN" baseline="0" dirty="0" err="1"/>
              <a:t>cuốc</a:t>
            </a:r>
            <a:r>
              <a:rPr lang="vi-VN" altLang="zh-CN" baseline="0" dirty="0"/>
              <a:t>. </a:t>
            </a:r>
            <a:r>
              <a:rPr lang="vi-VN" altLang="zh-CN" baseline="0" dirty="0" err="1"/>
              <a:t>Hàm</a:t>
            </a:r>
            <a:r>
              <a:rPr lang="vi-VN" altLang="zh-CN" baseline="0" dirty="0"/>
              <a:t> </a:t>
            </a:r>
            <a:r>
              <a:rPr lang="vi-VN" altLang="zh-CN" baseline="0" dirty="0" err="1"/>
              <a:t>lượng</a:t>
            </a:r>
            <a:r>
              <a:rPr lang="vi-VN" altLang="zh-CN" baseline="0" dirty="0"/>
              <a:t> dinh </a:t>
            </a:r>
            <a:r>
              <a:rPr lang="vi-VN" altLang="zh-CN" baseline="0" dirty="0" err="1"/>
              <a:t>dưỡng</a:t>
            </a:r>
            <a:r>
              <a:rPr lang="vi-VN" altLang="zh-CN" baseline="0" dirty="0"/>
              <a:t> trong </a:t>
            </a:r>
            <a:r>
              <a:rPr lang="vi-VN" altLang="zh-CN" baseline="0" dirty="0" err="1"/>
              <a:t>chuối</a:t>
            </a:r>
            <a:r>
              <a:rPr lang="vi-VN" altLang="zh-CN" baseline="0" dirty="0"/>
              <a:t> tiêu </a:t>
            </a:r>
            <a:r>
              <a:rPr lang="vi-VN" altLang="zh-CN" baseline="0" dirty="0" err="1"/>
              <a:t>rất</a:t>
            </a:r>
            <a:r>
              <a:rPr lang="vi-VN" altLang="zh-CN" baseline="0" dirty="0"/>
              <a:t> </a:t>
            </a:r>
            <a:r>
              <a:rPr lang="vi-VN" altLang="zh-CN" baseline="0" dirty="0" err="1"/>
              <a:t>dồi</a:t>
            </a:r>
            <a:r>
              <a:rPr lang="vi-VN" altLang="zh-CN" baseline="0" dirty="0"/>
              <a:t> </a:t>
            </a:r>
            <a:r>
              <a:rPr lang="vi-VN" altLang="zh-CN" baseline="0" dirty="0" err="1"/>
              <a:t>dào</a:t>
            </a:r>
            <a:r>
              <a:rPr lang="vi-VN" altLang="zh-CN" baseline="0" dirty="0"/>
              <a:t> nên </a:t>
            </a:r>
            <a:r>
              <a:rPr lang="vi-VN" altLang="zh-CN" baseline="0" dirty="0" err="1"/>
              <a:t>chuối</a:t>
            </a:r>
            <a:r>
              <a:rPr lang="vi-VN" altLang="zh-CN" baseline="0" dirty="0"/>
              <a:t> tiêu </a:t>
            </a:r>
            <a:r>
              <a:rPr lang="vi-VN" altLang="zh-CN" baseline="0" dirty="0" err="1"/>
              <a:t>thích</a:t>
            </a:r>
            <a:r>
              <a:rPr lang="vi-VN" altLang="zh-CN" baseline="0" dirty="0"/>
              <a:t> </a:t>
            </a:r>
            <a:r>
              <a:rPr lang="vi-VN" altLang="zh-CN" baseline="0" dirty="0" err="1"/>
              <a:t>hợp</a:t>
            </a:r>
            <a:r>
              <a:rPr lang="vi-VN" altLang="zh-CN" baseline="0" dirty="0"/>
              <a:t> </a:t>
            </a:r>
            <a:r>
              <a:rPr lang="vi-VN" altLang="zh-CN" baseline="0" dirty="0" err="1"/>
              <a:t>với</a:t>
            </a:r>
            <a:r>
              <a:rPr lang="vi-VN" altLang="zh-CN" baseline="0" dirty="0"/>
              <a:t> </a:t>
            </a:r>
            <a:r>
              <a:rPr lang="vi-VN" altLang="zh-CN" baseline="0" dirty="0" err="1"/>
              <a:t>mọi</a:t>
            </a:r>
            <a:r>
              <a:rPr lang="vi-VN" altLang="zh-CN" baseline="0" dirty="0"/>
              <a:t> </a:t>
            </a:r>
            <a:r>
              <a:rPr lang="vi-VN" altLang="zh-CN" baseline="0" dirty="0" err="1"/>
              <a:t>lứa</a:t>
            </a:r>
            <a:r>
              <a:rPr lang="vi-VN" altLang="zh-CN" baseline="0" dirty="0"/>
              <a:t> </a:t>
            </a:r>
            <a:r>
              <a:rPr lang="vi-VN" altLang="zh-CN" baseline="0" dirty="0" err="1"/>
              <a:t>tuổi</a:t>
            </a:r>
            <a:r>
              <a:rPr lang="vi-VN" altLang="zh-CN" baseline="0" dirty="0"/>
              <a:t> </a:t>
            </a:r>
            <a:r>
              <a:rPr lang="vi-VN" altLang="zh-CN" baseline="0" dirty="0" err="1"/>
              <a:t>và</a:t>
            </a:r>
            <a:r>
              <a:rPr lang="vi-VN" altLang="zh-CN" baseline="0" dirty="0"/>
              <a:t> nên ăn </a:t>
            </a:r>
            <a:r>
              <a:rPr lang="vi-VN" altLang="zh-CN" baseline="0" dirty="0" err="1"/>
              <a:t>chuối</a:t>
            </a:r>
            <a:r>
              <a:rPr lang="vi-VN" altLang="zh-CN" baseline="0" dirty="0"/>
              <a:t> tiêu </a:t>
            </a:r>
            <a:r>
              <a:rPr lang="vi-VN" altLang="zh-CN" baseline="0" dirty="0" err="1"/>
              <a:t>hàng</a:t>
            </a:r>
            <a:r>
              <a:rPr lang="vi-VN" altLang="zh-CN" baseline="0" dirty="0"/>
              <a:t> </a:t>
            </a:r>
            <a:r>
              <a:rPr lang="vi-VN" altLang="zh-CN" baseline="0" dirty="0" err="1"/>
              <a:t>ngày</a:t>
            </a:r>
            <a:r>
              <a:rPr lang="vi-VN" altLang="zh-CN" baseline="0" dirty="0"/>
              <a:t> </a:t>
            </a:r>
            <a:r>
              <a:rPr lang="vi-VN" altLang="zh-CN" baseline="0" dirty="0" err="1"/>
              <a:t>vì</a:t>
            </a:r>
            <a:r>
              <a:rPr lang="vi-VN" altLang="zh-CN" baseline="0" dirty="0"/>
              <a:t> </a:t>
            </a:r>
            <a:r>
              <a:rPr lang="vi-VN" altLang="zh-CN" baseline="0" dirty="0" err="1"/>
              <a:t>những</a:t>
            </a:r>
            <a:r>
              <a:rPr lang="vi-VN" altLang="zh-CN" baseline="0" dirty="0"/>
              <a:t> </a:t>
            </a:r>
            <a:r>
              <a:rPr lang="vi-VN" altLang="zh-CN" baseline="0" dirty="0" err="1"/>
              <a:t>giá</a:t>
            </a:r>
            <a:r>
              <a:rPr lang="vi-VN" altLang="zh-CN" baseline="0" dirty="0"/>
              <a:t> </a:t>
            </a:r>
            <a:r>
              <a:rPr lang="vi-VN" altLang="zh-CN" baseline="0" dirty="0" err="1"/>
              <a:t>trị</a:t>
            </a:r>
            <a:r>
              <a:rPr lang="vi-VN" altLang="zh-CN" baseline="0" dirty="0"/>
              <a:t> dinh </a:t>
            </a:r>
            <a:r>
              <a:rPr lang="vi-VN" altLang="zh-CN" baseline="0" dirty="0" err="1"/>
              <a:t>dưỡng</a:t>
            </a:r>
            <a:r>
              <a:rPr lang="vi-VN" altLang="zh-CN" baseline="0" dirty="0"/>
              <a:t> </a:t>
            </a:r>
            <a:r>
              <a:rPr lang="vi-VN" altLang="zh-CN" baseline="0" dirty="0" err="1"/>
              <a:t>mà</a:t>
            </a:r>
            <a:r>
              <a:rPr lang="vi-VN" altLang="zh-CN" baseline="0" dirty="0"/>
              <a:t> </a:t>
            </a:r>
            <a:r>
              <a:rPr lang="vi-VN" altLang="zh-CN" baseline="0" dirty="0" err="1"/>
              <a:t>loại</a:t>
            </a:r>
            <a:r>
              <a:rPr lang="vi-VN" altLang="zh-CN" baseline="0" dirty="0"/>
              <a:t> </a:t>
            </a:r>
            <a:r>
              <a:rPr lang="vi-VN" altLang="zh-CN" baseline="0" dirty="0" err="1"/>
              <a:t>quả</a:t>
            </a:r>
            <a:r>
              <a:rPr lang="vi-VN" altLang="zh-CN" baseline="0" dirty="0"/>
              <a:t> </a:t>
            </a:r>
            <a:r>
              <a:rPr lang="vi-VN" altLang="zh-CN" baseline="0" dirty="0" err="1"/>
              <a:t>này</a:t>
            </a:r>
            <a:r>
              <a:rPr lang="vi-VN" altLang="zh-CN" baseline="0" dirty="0"/>
              <a:t> mang </a:t>
            </a:r>
            <a:r>
              <a:rPr lang="vi-VN" altLang="zh-CN" baseline="0" dirty="0" err="1"/>
              <a:t>lại</a:t>
            </a:r>
            <a:r>
              <a:rPr lang="vi-VN" altLang="zh-CN" baseline="0" dirty="0"/>
              <a:t> cho </a:t>
            </a:r>
            <a:r>
              <a:rPr lang="vi-VN" altLang="zh-CN" baseline="0" dirty="0" err="1"/>
              <a:t>sức</a:t>
            </a:r>
            <a:r>
              <a:rPr lang="vi-VN" altLang="zh-CN" baseline="0" dirty="0"/>
              <a:t> </a:t>
            </a:r>
            <a:r>
              <a:rPr lang="vi-VN" altLang="zh-CN" baseline="0" dirty="0" err="1"/>
              <a:t>khỏe</a:t>
            </a:r>
            <a:r>
              <a:rPr lang="vi-VN" altLang="zh-CN" baseline="0" dirty="0"/>
              <a:t> con </a:t>
            </a:r>
            <a:r>
              <a:rPr lang="vi-VN" altLang="zh-CN" baseline="0" dirty="0" err="1"/>
              <a:t>người</a:t>
            </a:r>
            <a:r>
              <a:rPr lang="vi-VN" altLang="zh-CN" baseline="0" dirty="0"/>
              <a:t>. </a:t>
            </a:r>
            <a:r>
              <a:rPr lang="vi-VN" altLang="zh-CN" baseline="0" dirty="0" err="1"/>
              <a:t>Một</a:t>
            </a:r>
            <a:r>
              <a:rPr lang="vi-VN" altLang="zh-CN" baseline="0" dirty="0"/>
              <a:t> </a:t>
            </a:r>
            <a:r>
              <a:rPr lang="vi-VN" altLang="zh-CN" baseline="0" dirty="0" err="1"/>
              <a:t>quả</a:t>
            </a:r>
            <a:r>
              <a:rPr lang="vi-VN" altLang="zh-CN" baseline="0" dirty="0"/>
              <a:t> </a:t>
            </a:r>
            <a:r>
              <a:rPr lang="vi-VN" altLang="zh-CN" baseline="0" dirty="0" err="1"/>
              <a:t>chuối</a:t>
            </a:r>
            <a:r>
              <a:rPr lang="vi-VN" altLang="zh-CN" baseline="0" dirty="0"/>
              <a:t> </a:t>
            </a:r>
            <a:r>
              <a:rPr lang="vi-VN" altLang="zh-CN" baseline="0" dirty="0" err="1"/>
              <a:t>có</a:t>
            </a:r>
            <a:r>
              <a:rPr lang="vi-VN" altLang="zh-CN" baseline="0" dirty="0"/>
              <a:t> </a:t>
            </a:r>
            <a:r>
              <a:rPr lang="vi-VN" altLang="zh-CN" baseline="0" dirty="0" err="1"/>
              <a:t>chứa</a:t>
            </a:r>
            <a:r>
              <a:rPr lang="vi-VN" altLang="zh-CN" baseline="0" dirty="0"/>
              <a:t> </a:t>
            </a:r>
            <a:r>
              <a:rPr lang="vi-VN" altLang="zh-CN" baseline="0" dirty="0" err="1"/>
              <a:t>hàm</a:t>
            </a:r>
            <a:r>
              <a:rPr lang="vi-VN" altLang="zh-CN" baseline="0" dirty="0"/>
              <a:t> </a:t>
            </a:r>
            <a:r>
              <a:rPr lang="vi-VN" altLang="zh-CN" baseline="0" dirty="0" err="1"/>
              <a:t>lượng</a:t>
            </a:r>
            <a:r>
              <a:rPr lang="vi-VN" altLang="zh-CN" baseline="0" dirty="0"/>
              <a:t> </a:t>
            </a:r>
            <a:r>
              <a:rPr lang="vi-VN" altLang="zh-CN" baseline="0" dirty="0" err="1"/>
              <a:t>các</a:t>
            </a:r>
            <a:r>
              <a:rPr lang="vi-VN" altLang="zh-CN" baseline="0" dirty="0"/>
              <a:t> </a:t>
            </a:r>
            <a:r>
              <a:rPr lang="vi-VN" altLang="zh-CN" baseline="0" dirty="0" err="1"/>
              <a:t>Vitamin</a:t>
            </a:r>
            <a:r>
              <a:rPr lang="vi-VN" altLang="zh-CN" baseline="0" dirty="0"/>
              <a:t> </a:t>
            </a:r>
            <a:r>
              <a:rPr lang="vi-VN" altLang="zh-CN" baseline="0" dirty="0" err="1"/>
              <a:t>và</a:t>
            </a:r>
            <a:r>
              <a:rPr lang="vi-VN" altLang="zh-CN" baseline="0" dirty="0"/>
              <a:t> </a:t>
            </a:r>
            <a:r>
              <a:rPr lang="vi-VN" altLang="zh-CN" baseline="0" dirty="0" err="1"/>
              <a:t>các</a:t>
            </a:r>
            <a:r>
              <a:rPr lang="vi-VN" altLang="zh-CN" baseline="0" dirty="0"/>
              <a:t> </a:t>
            </a:r>
            <a:r>
              <a:rPr lang="vi-VN" altLang="zh-CN" baseline="0" dirty="0" err="1"/>
              <a:t>khoáng</a:t>
            </a:r>
            <a:r>
              <a:rPr lang="vi-VN" altLang="zh-CN" baseline="0" dirty="0"/>
              <a:t> </a:t>
            </a:r>
            <a:r>
              <a:rPr lang="vi-VN" altLang="zh-CN" baseline="0" dirty="0" err="1"/>
              <a:t>chất</a:t>
            </a:r>
            <a:r>
              <a:rPr lang="vi-VN" altLang="zh-CN" baseline="0" dirty="0"/>
              <a:t> như: </a:t>
            </a:r>
            <a:r>
              <a:rPr lang="vi-VN" altLang="zh-CN" baseline="0" dirty="0" err="1"/>
              <a:t>Sắt</a:t>
            </a:r>
            <a:r>
              <a:rPr lang="vi-VN" altLang="zh-CN" baseline="0" dirty="0"/>
              <a:t>, </a:t>
            </a:r>
            <a:r>
              <a:rPr lang="vi-VN" altLang="zh-CN" baseline="0" dirty="0" err="1"/>
              <a:t>canxi</a:t>
            </a:r>
            <a:r>
              <a:rPr lang="vi-VN" altLang="zh-CN" baseline="0" dirty="0"/>
              <a:t>, </a:t>
            </a:r>
            <a:r>
              <a:rPr lang="vi-VN" altLang="zh-CN" baseline="0" dirty="0" err="1"/>
              <a:t>đường</a:t>
            </a:r>
            <a:r>
              <a:rPr lang="vi-VN" altLang="zh-CN" baseline="0" dirty="0"/>
              <a:t>, </a:t>
            </a:r>
            <a:r>
              <a:rPr lang="vi-VN" altLang="zh-CN" baseline="0" dirty="0" err="1"/>
              <a:t>kali</a:t>
            </a:r>
            <a:r>
              <a:rPr lang="vi-VN" altLang="zh-CN" baseline="0" dirty="0"/>
              <a:t>, </a:t>
            </a:r>
            <a:r>
              <a:rPr lang="vi-VN" altLang="zh-CN" baseline="0" dirty="0" err="1"/>
              <a:t>magiê</a:t>
            </a:r>
            <a:r>
              <a:rPr lang="vi-VN" altLang="zh-CN" baseline="0" dirty="0"/>
              <a:t>, </a:t>
            </a:r>
            <a:r>
              <a:rPr lang="vi-VN" altLang="zh-CN" baseline="0" dirty="0" err="1"/>
              <a:t>natri</a:t>
            </a:r>
            <a:r>
              <a:rPr lang="vi-VN" altLang="zh-CN" baseline="0" dirty="0"/>
              <a:t>…</a:t>
            </a:r>
            <a:endParaRPr lang="zh-CN" altLang="en-US" dirty="0"/>
          </a:p>
        </p:txBody>
      </p:sp>
      <p:sp>
        <p:nvSpPr>
          <p:cNvPr id="4" name="灯片编号占位符 3"/>
          <p:cNvSpPr>
            <a:spLocks noGrp="1"/>
          </p:cNvSpPr>
          <p:nvPr>
            <p:ph type="sldNum" sz="quarter" idx="5"/>
          </p:nvPr>
        </p:nvSpPr>
        <p:spPr/>
        <p:txBody>
          <a:bodyPr/>
          <a:lstStyle/>
          <a:p>
            <a:fld id="{BD315CD6-5408-481D-92AD-C199FCDD895B}" type="slidenum">
              <a:rPr lang="zh-CN" altLang="en-US" smtClean="0"/>
              <a:t>7</a:t>
            </a:fld>
            <a:endParaRPr lang="zh-CN" altLang="en-US"/>
          </a:p>
        </p:txBody>
      </p:sp>
    </p:spTree>
    <p:extLst>
      <p:ext uri="{BB962C8B-B14F-4D97-AF65-F5344CB8AC3E}">
        <p14:creationId xmlns:p14="http://schemas.microsoft.com/office/powerpoint/2010/main" val="367791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Cây</a:t>
            </a:r>
            <a:r>
              <a:rPr lang="en-US" altLang="zh-CN" baseline="0"/>
              <a:t> chuối tiêu (còn gọi là cây hương tiêu) là cây sống lâu năm. Đây l</a:t>
            </a:r>
            <a:r>
              <a:rPr lang="vi-VN" altLang="zh-CN" baseline="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a:t>Hoa: Hoa ra theo buồng, mỗi cánh hoa nở là mỗi tầng quả xuất hiện (gọi là nải chuối, bẹ chuối). Mỗi buồng hoa có khoảng 8 – 10 cánh sẽ cho ra 8 – 10 nải chuối.</a:t>
            </a:r>
          </a:p>
          <a:p>
            <a:r>
              <a:rPr lang="vi-VN" altLang="zh-CN" baseline="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8</a:t>
            </a:fld>
            <a:endParaRPr lang="zh-CN" altLang="en-US"/>
          </a:p>
        </p:txBody>
      </p:sp>
    </p:spTree>
    <p:extLst>
      <p:ext uri="{BB962C8B-B14F-4D97-AF65-F5344CB8AC3E}">
        <p14:creationId xmlns:p14="http://schemas.microsoft.com/office/powerpoint/2010/main" val="270774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Cây</a:t>
            </a:r>
            <a:r>
              <a:rPr lang="en-US" altLang="zh-CN" baseline="0"/>
              <a:t> chuối tiêu (còn gọi là cây hương tiêu) là cây sống lâu năm. Đây l</a:t>
            </a:r>
            <a:r>
              <a:rPr lang="vi-VN" altLang="zh-CN" baseline="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a:t>Hoa: Hoa ra theo buồng, mỗi cánh hoa nở là mỗi tầng quả xuất hiện (gọi là nải chuối, bẹ chuối). Mỗi buồng hoa có khoảng 8 – 10 cánh sẽ cho ra 8 – 10 nải chuối.</a:t>
            </a:r>
          </a:p>
          <a:p>
            <a:r>
              <a:rPr lang="vi-VN" altLang="zh-CN" baseline="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9</a:t>
            </a:fld>
            <a:endParaRPr lang="zh-CN" altLang="en-US"/>
          </a:p>
        </p:txBody>
      </p:sp>
    </p:spTree>
    <p:extLst>
      <p:ext uri="{BB962C8B-B14F-4D97-AF65-F5344CB8AC3E}">
        <p14:creationId xmlns:p14="http://schemas.microsoft.com/office/powerpoint/2010/main" val="3801842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80466F1-8BA2-43F7-9372-34547A51B789}"/>
              </a:ext>
            </a:extLst>
          </p:cNvPr>
          <p:cNvSpPr>
            <a:spLocks noGrp="1"/>
          </p:cNvSpPr>
          <p:nvPr>
            <p:ph type="dt" sz="half" idx="10"/>
          </p:nvPr>
        </p:nvSpPr>
        <p:spPr/>
        <p:txBody>
          <a:bodyPr/>
          <a:lstStyle/>
          <a:p>
            <a:fld id="{81DC589D-D29F-474E-AE4E-880B04A85F2A}"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25A1C319-8A5B-45BE-A275-22FD1927172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086A866-0F92-4F91-887F-FF957DA05A8B}"/>
              </a:ext>
            </a:extLst>
          </p:cNvPr>
          <p:cNvSpPr>
            <a:spLocks noGrp="1"/>
          </p:cNvSpPr>
          <p:nvPr>
            <p:ph type="sldNum" sz="quarter" idx="12"/>
          </p:nvPr>
        </p:nvSpPr>
        <p:spPr/>
        <p:txBody>
          <a:bodyPr/>
          <a:lstStyle/>
          <a:p>
            <a:fld id="{7B4E26CD-143C-4F54-AED7-82DA51A443EC}" type="slidenum">
              <a:rPr lang="zh-CN" altLang="en-US" smtClean="0"/>
              <a:t>‹#›</a:t>
            </a:fld>
            <a:endParaRPr lang="zh-CN" altLang="en-US"/>
          </a:p>
        </p:txBody>
      </p:sp>
    </p:spTree>
    <p:extLst>
      <p:ext uri="{BB962C8B-B14F-4D97-AF65-F5344CB8AC3E}">
        <p14:creationId xmlns:p14="http://schemas.microsoft.com/office/powerpoint/2010/main" val="337511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792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049721E-1663-43D6-BD9B-FDCE999EC51F}"/>
              </a:ext>
            </a:extLst>
          </p:cNvPr>
          <p:cNvSpPr>
            <a:spLocks/>
          </p:cNvSpPr>
          <p:nvPr userDrawn="1"/>
        </p:nvSpPr>
        <p:spPr bwMode="auto">
          <a:xfrm>
            <a:off x="6616789" y="0"/>
            <a:ext cx="3407617" cy="6858000"/>
          </a:xfrm>
          <a:custGeom>
            <a:avLst/>
            <a:gdLst>
              <a:gd name="connsiteX0" fmla="*/ 1169845 w 3407617"/>
              <a:gd name="connsiteY0" fmla="*/ 0 h 6858000"/>
              <a:gd name="connsiteX1" fmla="*/ 2873743 w 3407617"/>
              <a:gd name="connsiteY1" fmla="*/ 0 h 6858000"/>
              <a:gd name="connsiteX2" fmla="*/ 2965049 w 3407617"/>
              <a:gd name="connsiteY2" fmla="*/ 252690 h 6858000"/>
              <a:gd name="connsiteX3" fmla="*/ 3165328 w 3407617"/>
              <a:gd name="connsiteY3" fmla="*/ 864603 h 6858000"/>
              <a:gd name="connsiteX4" fmla="*/ 2181698 w 3407617"/>
              <a:gd name="connsiteY4" fmla="*/ 4660211 h 6858000"/>
              <a:gd name="connsiteX5" fmla="*/ 2020268 w 3407617"/>
              <a:gd name="connsiteY5" fmla="*/ 6807809 h 6858000"/>
              <a:gd name="connsiteX6" fmla="*/ 2057394 w 3407617"/>
              <a:gd name="connsiteY6" fmla="*/ 6858000 h 6858000"/>
              <a:gd name="connsiteX7" fmla="*/ 1951470 w 3407617"/>
              <a:gd name="connsiteY7" fmla="*/ 6858000 h 6858000"/>
              <a:gd name="connsiteX8" fmla="*/ 1929179 w 3407617"/>
              <a:gd name="connsiteY8" fmla="*/ 6849378 h 6858000"/>
              <a:gd name="connsiteX9" fmla="*/ 88 w 3407617"/>
              <a:gd name="connsiteY9" fmla="*/ 6103208 h 6858000"/>
              <a:gd name="connsiteX10" fmla="*/ 1074221 w 3407617"/>
              <a:gd name="connsiteY10" fmla="*/ 3107679 h 6858000"/>
              <a:gd name="connsiteX11" fmla="*/ 1241186 w 3407617"/>
              <a:gd name="connsiteY11" fmla="*/ 226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7617" h="6858000">
                <a:moveTo>
                  <a:pt x="1169845" y="0"/>
                </a:moveTo>
                <a:lnTo>
                  <a:pt x="2873743" y="0"/>
                </a:lnTo>
                <a:lnTo>
                  <a:pt x="2965049" y="252690"/>
                </a:lnTo>
                <a:cubicBezTo>
                  <a:pt x="3028568" y="436288"/>
                  <a:pt x="3094176" y="639879"/>
                  <a:pt x="3165328" y="864603"/>
                </a:cubicBezTo>
                <a:cubicBezTo>
                  <a:pt x="3734547" y="2662397"/>
                  <a:pt x="3258213" y="3507718"/>
                  <a:pt x="2181698" y="4660211"/>
                </a:cubicBezTo>
                <a:cubicBezTo>
                  <a:pt x="1307030" y="5594677"/>
                  <a:pt x="1803385" y="6500848"/>
                  <a:pt x="2020268" y="6807809"/>
                </a:cubicBezTo>
                <a:lnTo>
                  <a:pt x="2057394" y="6858000"/>
                </a:lnTo>
                <a:lnTo>
                  <a:pt x="1951470" y="6858000"/>
                </a:lnTo>
                <a:lnTo>
                  <a:pt x="1929179" y="6849378"/>
                </a:lnTo>
                <a:cubicBezTo>
                  <a:pt x="1702499" y="6761699"/>
                  <a:pt x="1184374" y="6561289"/>
                  <a:pt x="88" y="6103208"/>
                </a:cubicBezTo>
                <a:cubicBezTo>
                  <a:pt x="88" y="6103208"/>
                  <a:pt x="-30874" y="4381612"/>
                  <a:pt x="1074221" y="3107679"/>
                </a:cubicBezTo>
                <a:cubicBezTo>
                  <a:pt x="1697177" y="2389752"/>
                  <a:pt x="1517575" y="1162512"/>
                  <a:pt x="1241186" y="226093"/>
                </a:cubicBezTo>
                <a:close/>
              </a:path>
            </a:pathLst>
          </a:custGeom>
          <a:gradFill flip="none" rotWithShape="1">
            <a:gsLst>
              <a:gs pos="0">
                <a:schemeClr val="accent1"/>
              </a:gs>
              <a:gs pos="100000">
                <a:schemeClr val="accent4"/>
              </a:gs>
            </a:gsLst>
            <a:lin ang="540000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Picture Placeholder 7">
            <a:extLst>
              <a:ext uri="{FF2B5EF4-FFF2-40B4-BE49-F238E27FC236}">
                <a16:creationId xmlns:a16="http://schemas.microsoft.com/office/drawing/2014/main" id="{CC137890-A370-4260-A308-C0BBF778E4E8}"/>
              </a:ext>
            </a:extLst>
          </p:cNvPr>
          <p:cNvSpPr>
            <a:spLocks noGrp="1"/>
          </p:cNvSpPr>
          <p:nvPr>
            <p:ph type="pic" sz="quarter" idx="10" hasCustomPrompt="1"/>
          </p:nvPr>
        </p:nvSpPr>
        <p:spPr>
          <a:xfrm>
            <a:off x="1" y="1"/>
            <a:ext cx="10064927" cy="6858001"/>
          </a:xfrm>
          <a:custGeom>
            <a:avLst/>
            <a:gdLst>
              <a:gd name="connsiteX0" fmla="*/ 8232482 w 10064927"/>
              <a:gd name="connsiteY0" fmla="*/ 0 h 6858001"/>
              <a:gd name="connsiteX1" fmla="*/ 10064927 w 10064927"/>
              <a:gd name="connsiteY1" fmla="*/ 0 h 6858001"/>
              <a:gd name="connsiteX2" fmla="*/ 10051437 w 10064927"/>
              <a:gd name="connsiteY2" fmla="*/ 27923 h 6858001"/>
              <a:gd name="connsiteX3" fmla="*/ 9965420 w 10064927"/>
              <a:gd name="connsiteY3" fmla="*/ 971933 h 6858001"/>
              <a:gd name="connsiteX4" fmla="*/ 8812983 w 10064927"/>
              <a:gd name="connsiteY4" fmla="*/ 4444182 h 6858001"/>
              <a:gd name="connsiteX5" fmla="*/ 8652261 w 10064927"/>
              <a:gd name="connsiteY5" fmla="*/ 6780113 h 6858001"/>
              <a:gd name="connsiteX6" fmla="*/ 8714683 w 10064927"/>
              <a:gd name="connsiteY6" fmla="*/ 6858001 h 6858001"/>
              <a:gd name="connsiteX7" fmla="*/ 0 w 10064927"/>
              <a:gd name="connsiteY7" fmla="*/ 6858001 h 6858001"/>
              <a:gd name="connsiteX8" fmla="*/ 0 w 10064927"/>
              <a:gd name="connsiteY8" fmla="*/ 5557019 h 6858001"/>
              <a:gd name="connsiteX9" fmla="*/ 192025 w 10064927"/>
              <a:gd name="connsiteY9" fmla="*/ 5347669 h 6858001"/>
              <a:gd name="connsiteX10" fmla="*/ 3222233 w 10064927"/>
              <a:gd name="connsiteY10" fmla="*/ 3767831 h 6858001"/>
              <a:gd name="connsiteX11" fmla="*/ 8277242 w 10064927"/>
              <a:gd name="connsiteY11" fmla="*/ 219374 h 6858001"/>
              <a:gd name="connsiteX12" fmla="*/ 8240898 w 10064927"/>
              <a:gd name="connsiteY12" fmla="*/ 448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4927" h="6858001">
                <a:moveTo>
                  <a:pt x="8232482" y="0"/>
                </a:moveTo>
                <a:lnTo>
                  <a:pt x="10064927" y="0"/>
                </a:lnTo>
                <a:lnTo>
                  <a:pt x="10051437" y="27923"/>
                </a:lnTo>
                <a:cubicBezTo>
                  <a:pt x="9958575" y="261795"/>
                  <a:pt x="9915418" y="568862"/>
                  <a:pt x="9965420" y="971933"/>
                </a:cubicBezTo>
                <a:cubicBezTo>
                  <a:pt x="10165430" y="2586600"/>
                  <a:pt x="10058282" y="3231991"/>
                  <a:pt x="8812983" y="4444182"/>
                </a:cubicBezTo>
                <a:cubicBezTo>
                  <a:pt x="7880795" y="5355111"/>
                  <a:pt x="8208937" y="6196381"/>
                  <a:pt x="8652261" y="6780113"/>
                </a:cubicBezTo>
                <a:lnTo>
                  <a:pt x="8714683" y="6858001"/>
                </a:lnTo>
                <a:lnTo>
                  <a:pt x="0" y="6858001"/>
                </a:lnTo>
                <a:lnTo>
                  <a:pt x="0" y="5557019"/>
                </a:lnTo>
                <a:lnTo>
                  <a:pt x="192025" y="5347669"/>
                </a:lnTo>
                <a:cubicBezTo>
                  <a:pt x="871523" y="4644824"/>
                  <a:pt x="1885263" y="3907150"/>
                  <a:pt x="3222233" y="3767831"/>
                </a:cubicBezTo>
                <a:cubicBezTo>
                  <a:pt x="5896174" y="3491576"/>
                  <a:pt x="9105854" y="4029798"/>
                  <a:pt x="8277242" y="219374"/>
                </a:cubicBezTo>
                <a:cubicBezTo>
                  <a:pt x="8264258" y="159836"/>
                  <a:pt x="8252151" y="101675"/>
                  <a:pt x="8240898" y="44862"/>
                </a:cubicBezTo>
                <a:close/>
              </a:path>
            </a:pathLst>
          </a:custGeom>
          <a:solidFill>
            <a:schemeClr val="tx2">
              <a:lumMod val="5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581755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E049-039E-474D-967A-A53CD0DD0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88D8043-A7F1-4FD2-A581-2207F00BB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8D9491-252D-4EE7-877B-AF0E7E5E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C589D-D29F-474E-AE4E-880B04A85F2A}"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B283198D-811B-4919-9250-5CF0D1479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96EE958-E26A-4AB1-B5E8-BA3321B8D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E26CD-143C-4F54-AED7-82DA51A443EC}" type="slidenum">
              <a:rPr lang="zh-CN" altLang="en-US" smtClean="0"/>
              <a:t>‹#›</a:t>
            </a:fld>
            <a:endParaRPr lang="zh-CN" altLang="en-US"/>
          </a:p>
        </p:txBody>
      </p:sp>
      <p:sp>
        <p:nvSpPr>
          <p:cNvPr id="7" name="Rectangle 6"/>
          <p:cNvSpPr/>
          <p:nvPr userDrawn="1"/>
        </p:nvSpPr>
        <p:spPr>
          <a:xfrm>
            <a:off x="11263540" y="6457890"/>
            <a:ext cx="843500" cy="338554"/>
          </a:xfrm>
          <a:prstGeom prst="rect">
            <a:avLst/>
          </a:prstGeom>
          <a:noFill/>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KTUTS</a:t>
            </a:r>
          </a:p>
        </p:txBody>
      </p:sp>
      <p:pic>
        <p:nvPicPr>
          <p:cNvPr id="9" name="Picture 8"/>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590508" y="-3413759"/>
            <a:ext cx="1518856" cy="1310638"/>
          </a:xfrm>
          <a:prstGeom prst="rect">
            <a:avLst/>
          </a:prstGeom>
        </p:spPr>
      </p:pic>
      <p:pic>
        <p:nvPicPr>
          <p:cNvPr id="12" name="Picture 11"/>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379732" y="-3413759"/>
            <a:ext cx="1518856" cy="1310638"/>
          </a:xfrm>
          <a:prstGeom prst="rect">
            <a:avLst/>
          </a:prstGeom>
        </p:spPr>
      </p:pic>
      <p:pic>
        <p:nvPicPr>
          <p:cNvPr id="13" name="Picture 12"/>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379732" y="9540241"/>
            <a:ext cx="1518856" cy="1310638"/>
          </a:xfrm>
          <a:prstGeom prst="rect">
            <a:avLst/>
          </a:prstGeom>
        </p:spPr>
      </p:pic>
      <p:pic>
        <p:nvPicPr>
          <p:cNvPr id="14" name="Picture 13"/>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017228" y="9540241"/>
            <a:ext cx="1518856" cy="1310638"/>
          </a:xfrm>
          <a:prstGeom prst="rect">
            <a:avLst/>
          </a:prstGeom>
        </p:spPr>
      </p:pic>
      <p:sp>
        <p:nvSpPr>
          <p:cNvPr id="17" name="Rectangle 16"/>
          <p:cNvSpPr/>
          <p:nvPr userDrawn="1"/>
        </p:nvSpPr>
        <p:spPr>
          <a:xfrm>
            <a:off x="87540" y="60911"/>
            <a:ext cx="843500" cy="338554"/>
          </a:xfrm>
          <a:prstGeom prst="rect">
            <a:avLst/>
          </a:prstGeom>
          <a:noFill/>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KTUTS</a:t>
            </a:r>
          </a:p>
        </p:txBody>
      </p:sp>
    </p:spTree>
    <p:extLst>
      <p:ext uri="{BB962C8B-B14F-4D97-AF65-F5344CB8AC3E}">
        <p14:creationId xmlns:p14="http://schemas.microsoft.com/office/powerpoint/2010/main" val="2632274165"/>
      </p:ext>
    </p:extLst>
  </p:cSld>
  <p:clrMap bg1="lt1" tx1="dk1" bg2="lt2" tx2="dk2" accent1="accent1" accent2="accent2" accent3="accent3" accent4="accent4" accent5="accent5" accent6="accent6" hlink="hlink" folHlink="folHlink"/>
  <p:sldLayoutIdLst>
    <p:sldLayoutId id="2147483655" r:id="rId1"/>
    <p:sldLayoutId id="2147483698" r:id="rId2"/>
    <p:sldLayoutId id="214748370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image" Target="../media/image11.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11.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26.png"/><Relationship Id="rId5" Type="http://schemas.openxmlformats.org/officeDocument/2006/relationships/image" Target="../media/image11.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26.png"/><Relationship Id="rId5" Type="http://schemas.openxmlformats.org/officeDocument/2006/relationships/image" Target="../media/image11.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colorTemperature colorTemp="6256"/>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9432A8F-2B1F-436B-A349-F937AE7A65E1}"/>
              </a:ext>
            </a:extLst>
          </p:cNvPr>
          <p:cNvGrpSpPr/>
          <p:nvPr/>
        </p:nvGrpSpPr>
        <p:grpSpPr>
          <a:xfrm>
            <a:off x="3005212" y="0"/>
            <a:ext cx="6468979" cy="6858000"/>
            <a:chOff x="2887579" y="0"/>
            <a:chExt cx="6468979" cy="6858000"/>
          </a:xfrm>
          <a:effectLst>
            <a:outerShdw blurRad="63500" sx="102000" sy="102000" algn="ctr" rotWithShape="0">
              <a:prstClr val="black">
                <a:alpha val="40000"/>
              </a:prstClr>
            </a:outerShdw>
          </a:effectLst>
        </p:grpSpPr>
        <p:pic>
          <p:nvPicPr>
            <p:cNvPr id="3" name="图片 2">
              <a:extLst>
                <a:ext uri="{FF2B5EF4-FFF2-40B4-BE49-F238E27FC236}">
                  <a16:creationId xmlns:a16="http://schemas.microsoft.com/office/drawing/2014/main" id="{68F0BBA4-2E81-4C17-AA07-F396DAEFDE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004" y="0"/>
              <a:ext cx="6123992" cy="6858000"/>
            </a:xfrm>
            <a:prstGeom prst="rect">
              <a:avLst/>
            </a:prstGeom>
          </p:spPr>
        </p:pic>
        <p:sp>
          <p:nvSpPr>
            <p:cNvPr id="4" name="矩形 3">
              <a:extLst>
                <a:ext uri="{FF2B5EF4-FFF2-40B4-BE49-F238E27FC236}">
                  <a16:creationId xmlns:a16="http://schemas.microsoft.com/office/drawing/2014/main" id="{9D91BB8D-3FC7-46C1-AED3-3613EDD1BC6F}"/>
                </a:ext>
              </a:extLst>
            </p:cNvPr>
            <p:cNvSpPr/>
            <p:nvPr/>
          </p:nvSpPr>
          <p:spPr>
            <a:xfrm>
              <a:off x="2887579" y="0"/>
              <a:ext cx="252663" cy="6858000"/>
            </a:xfrm>
            <a:prstGeom prst="rect">
              <a:avLst/>
            </a:prstGeom>
            <a:solidFill>
              <a:srgbClr val="607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2AB80BE4-6D4E-44E1-A37A-32948DE7D214}"/>
                </a:ext>
              </a:extLst>
            </p:cNvPr>
            <p:cNvSpPr/>
            <p:nvPr/>
          </p:nvSpPr>
          <p:spPr>
            <a:xfrm>
              <a:off x="9103895" y="0"/>
              <a:ext cx="252663" cy="6858000"/>
            </a:xfrm>
            <a:prstGeom prst="rect">
              <a:avLst/>
            </a:prstGeom>
            <a:solidFill>
              <a:srgbClr val="607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197" y="-109907"/>
            <a:ext cx="6370872" cy="4121253"/>
          </a:xfrm>
          <a:prstGeom prst="rect">
            <a:avLst/>
          </a:prstGeom>
        </p:spPr>
      </p:pic>
    </p:spTree>
    <p:extLst>
      <p:ext uri="{BB962C8B-B14F-4D97-AF65-F5344CB8AC3E}">
        <p14:creationId xmlns:p14="http://schemas.microsoft.com/office/powerpoint/2010/main" val="2320426388"/>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8000" fill="hold" nodeType="with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6662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521"/>
            <a:ext cx="12192000" cy="8297333"/>
          </a:xfrm>
          <a:prstGeom prst="rect">
            <a:avLst/>
          </a:prstGeom>
        </p:spPr>
      </p:pic>
    </p:spTree>
    <p:extLst>
      <p:ext uri="{BB962C8B-B14F-4D97-AF65-F5344CB8AC3E}">
        <p14:creationId xmlns:p14="http://schemas.microsoft.com/office/powerpoint/2010/main" val="275959214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1893" cy="685800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87330" y="210627"/>
            <a:ext cx="11818941" cy="6647373"/>
          </a:xfrm>
          <a:prstGeom prst="rect">
            <a:avLst/>
          </a:prstGeom>
        </p:spPr>
      </p:pic>
    </p:spTree>
    <p:extLst>
      <p:ext uri="{BB962C8B-B14F-4D97-AF65-F5344CB8AC3E}">
        <p14:creationId xmlns:p14="http://schemas.microsoft.com/office/powerpoint/2010/main" val="244837480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9548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625" y="1950721"/>
            <a:ext cx="6723069" cy="2364868"/>
          </a:xfrm>
          <a:prstGeom prst="rect">
            <a:avLst/>
          </a:prstGeom>
        </p:spPr>
      </p:pic>
    </p:spTree>
    <p:extLst>
      <p:ext uri="{BB962C8B-B14F-4D97-AF65-F5344CB8AC3E}">
        <p14:creationId xmlns:p14="http://schemas.microsoft.com/office/powerpoint/2010/main" val="4082791454"/>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0F2C8E0C-413B-4EF5-A133-2CB608125033}"/>
              </a:ext>
            </a:extLst>
          </p:cNvPr>
          <p:cNvSpPr/>
          <p:nvPr/>
        </p:nvSpPr>
        <p:spPr>
          <a:xfrm>
            <a:off x="0" y="1"/>
            <a:ext cx="12192000" cy="6857999"/>
          </a:xfrm>
          <a:prstGeom prst="rect">
            <a:avLst/>
          </a:prstGeom>
          <a:solidFill>
            <a:srgbClr val="607662">
              <a:alpha val="5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37" name="图片占位符 10">
            <a:extLst>
              <a:ext uri="{FF2B5EF4-FFF2-40B4-BE49-F238E27FC236}">
                <a16:creationId xmlns:a16="http://schemas.microsoft.com/office/drawing/2014/main" id="{977C005F-2115-4AD7-8578-4F7C006E24B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814286"/>
            <a:ext cx="12192000" cy="3908087"/>
          </a:xfrm>
          <a:prstGeom prst="rect">
            <a:avLst/>
          </a:prstGeom>
        </p:spPr>
      </p:pic>
      <p:sp>
        <p:nvSpPr>
          <p:cNvPr id="38" name="Rectangle 12">
            <a:extLst>
              <a:ext uri="{FF2B5EF4-FFF2-40B4-BE49-F238E27FC236}">
                <a16:creationId xmlns:a16="http://schemas.microsoft.com/office/drawing/2014/main" id="{456CE561-E6E6-4624-9C0C-620752F01C3E}"/>
              </a:ext>
            </a:extLst>
          </p:cNvPr>
          <p:cNvSpPr/>
          <p:nvPr/>
        </p:nvSpPr>
        <p:spPr>
          <a:xfrm>
            <a:off x="1" y="1814286"/>
            <a:ext cx="12192000" cy="3908087"/>
          </a:xfrm>
          <a:prstGeom prst="rect">
            <a:avLst/>
          </a:prstGeom>
          <a:solidFill>
            <a:srgbClr val="5163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grpSp>
        <p:nvGrpSpPr>
          <p:cNvPr id="45" name="Group 1">
            <a:extLst>
              <a:ext uri="{FF2B5EF4-FFF2-40B4-BE49-F238E27FC236}">
                <a16:creationId xmlns:a16="http://schemas.microsoft.com/office/drawing/2014/main" id="{4925424E-947C-4D23-B663-9DF58CB0A04A}"/>
              </a:ext>
            </a:extLst>
          </p:cNvPr>
          <p:cNvGrpSpPr/>
          <p:nvPr/>
        </p:nvGrpSpPr>
        <p:grpSpPr>
          <a:xfrm>
            <a:off x="10205896" y="1246965"/>
            <a:ext cx="875043" cy="977101"/>
            <a:chOff x="10205896" y="1246965"/>
            <a:chExt cx="875043" cy="977101"/>
          </a:xfrm>
        </p:grpSpPr>
        <p:sp>
          <p:nvSpPr>
            <p:cNvPr id="46" name="Freeform 5">
              <a:extLst>
                <a:ext uri="{FF2B5EF4-FFF2-40B4-BE49-F238E27FC236}">
                  <a16:creationId xmlns:a16="http://schemas.microsoft.com/office/drawing/2014/main" id="{8F4DC56E-CB02-4B8E-BA16-D903389A6051}"/>
                </a:ext>
              </a:extLst>
            </p:cNvPr>
            <p:cNvSpPr>
              <a:spLocks/>
            </p:cNvSpPr>
            <p:nvPr/>
          </p:nvSpPr>
          <p:spPr bwMode="auto">
            <a:xfrm rot="900000">
              <a:off x="10205896" y="1246965"/>
              <a:ext cx="875043" cy="977101"/>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bg1"/>
            </a:solidFill>
            <a:ln>
              <a:noFill/>
            </a:ln>
            <a:effectLst>
              <a:outerShdw blurRad="406400" dist="38100" dir="5400000" algn="t" rotWithShape="0">
                <a:srgbClr val="00C6FB">
                  <a:lumMod val="75000"/>
                  <a:alpha val="7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sp>
          <p:nvSpPr>
            <p:cNvPr id="47" name="Freeform 31">
              <a:extLst>
                <a:ext uri="{FF2B5EF4-FFF2-40B4-BE49-F238E27FC236}">
                  <a16:creationId xmlns:a16="http://schemas.microsoft.com/office/drawing/2014/main" id="{34E9E5AE-2252-429E-A6B2-39625461F068}"/>
                </a:ext>
              </a:extLst>
            </p:cNvPr>
            <p:cNvSpPr>
              <a:spLocks noEditPoints="1"/>
            </p:cNvSpPr>
            <p:nvPr/>
          </p:nvSpPr>
          <p:spPr bwMode="auto">
            <a:xfrm>
              <a:off x="10409737" y="1573938"/>
              <a:ext cx="254000" cy="255588"/>
            </a:xfrm>
            <a:custGeom>
              <a:avLst/>
              <a:gdLst>
                <a:gd name="T0" fmla="*/ 160 w 160"/>
                <a:gd name="T1" fmla="*/ 155 h 161"/>
                <a:gd name="T2" fmla="*/ 114 w 160"/>
                <a:gd name="T3" fmla="*/ 109 h 161"/>
                <a:gd name="T4" fmla="*/ 153 w 160"/>
                <a:gd name="T5" fmla="*/ 70 h 161"/>
                <a:gd name="T6" fmla="*/ 126 w 160"/>
                <a:gd name="T7" fmla="*/ 44 h 161"/>
                <a:gd name="T8" fmla="*/ 101 w 160"/>
                <a:gd name="T9" fmla="*/ 70 h 161"/>
                <a:gd name="T10" fmla="*/ 59 w 160"/>
                <a:gd name="T11" fmla="*/ 28 h 161"/>
                <a:gd name="T12" fmla="*/ 70 w 160"/>
                <a:gd name="T13" fmla="*/ 18 h 161"/>
                <a:gd name="T14" fmla="*/ 52 w 160"/>
                <a:gd name="T15" fmla="*/ 0 h 161"/>
                <a:gd name="T16" fmla="*/ 0 w 160"/>
                <a:gd name="T17" fmla="*/ 52 h 161"/>
                <a:gd name="T18" fmla="*/ 18 w 160"/>
                <a:gd name="T19" fmla="*/ 70 h 161"/>
                <a:gd name="T20" fmla="*/ 28 w 160"/>
                <a:gd name="T21" fmla="*/ 59 h 161"/>
                <a:gd name="T22" fmla="*/ 70 w 160"/>
                <a:gd name="T23" fmla="*/ 101 h 161"/>
                <a:gd name="T24" fmla="*/ 43 w 160"/>
                <a:gd name="T25" fmla="*/ 127 h 161"/>
                <a:gd name="T26" fmla="*/ 70 w 160"/>
                <a:gd name="T27" fmla="*/ 153 h 161"/>
                <a:gd name="T28" fmla="*/ 108 w 160"/>
                <a:gd name="T29" fmla="*/ 114 h 161"/>
                <a:gd name="T30" fmla="*/ 155 w 160"/>
                <a:gd name="T31" fmla="*/ 161 h 161"/>
                <a:gd name="T32" fmla="*/ 160 w 160"/>
                <a:gd name="T33" fmla="*/ 155 h 161"/>
                <a:gd name="T34" fmla="*/ 18 w 160"/>
                <a:gd name="T35" fmla="*/ 59 h 161"/>
                <a:gd name="T36" fmla="*/ 10 w 160"/>
                <a:gd name="T37" fmla="*/ 52 h 161"/>
                <a:gd name="T38" fmla="*/ 52 w 160"/>
                <a:gd name="T39" fmla="*/ 10 h 161"/>
                <a:gd name="T40" fmla="*/ 59 w 160"/>
                <a:gd name="T41" fmla="*/ 18 h 161"/>
                <a:gd name="T42" fmla="*/ 38 w 160"/>
                <a:gd name="T43" fmla="*/ 39 h 161"/>
                <a:gd name="T44" fmla="*/ 23 w 160"/>
                <a:gd name="T45" fmla="*/ 55 h 161"/>
                <a:gd name="T46" fmla="*/ 23 w 160"/>
                <a:gd name="T47" fmla="*/ 55 h 161"/>
                <a:gd name="T48" fmla="*/ 18 w 160"/>
                <a:gd name="T49" fmla="*/ 59 h 161"/>
                <a:gd name="T50" fmla="*/ 33 w 160"/>
                <a:gd name="T51" fmla="*/ 55 h 161"/>
                <a:gd name="T52" fmla="*/ 54 w 160"/>
                <a:gd name="T53" fmla="*/ 34 h 161"/>
                <a:gd name="T54" fmla="*/ 95 w 160"/>
                <a:gd name="T55" fmla="*/ 75 h 161"/>
                <a:gd name="T56" fmla="*/ 79 w 160"/>
                <a:gd name="T57" fmla="*/ 91 h 161"/>
                <a:gd name="T58" fmla="*/ 74 w 160"/>
                <a:gd name="T59" fmla="*/ 96 h 161"/>
                <a:gd name="T60" fmla="*/ 33 w 160"/>
                <a:gd name="T61" fmla="*/ 55 h 161"/>
                <a:gd name="T62" fmla="*/ 54 w 160"/>
                <a:gd name="T63" fmla="*/ 127 h 161"/>
                <a:gd name="T64" fmla="*/ 74 w 160"/>
                <a:gd name="T65" fmla="*/ 106 h 161"/>
                <a:gd name="T66" fmla="*/ 74 w 160"/>
                <a:gd name="T67" fmla="*/ 106 h 161"/>
                <a:gd name="T68" fmla="*/ 92 w 160"/>
                <a:gd name="T69" fmla="*/ 89 h 161"/>
                <a:gd name="T70" fmla="*/ 126 w 160"/>
                <a:gd name="T71" fmla="*/ 55 h 161"/>
                <a:gd name="T72" fmla="*/ 142 w 160"/>
                <a:gd name="T73" fmla="*/ 70 h 161"/>
                <a:gd name="T74" fmla="*/ 70 w 160"/>
                <a:gd name="T75" fmla="*/ 142 h 161"/>
                <a:gd name="T76" fmla="*/ 54 w 160"/>
                <a:gd name="T77" fmla="*/ 12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61">
                  <a:moveTo>
                    <a:pt x="160" y="155"/>
                  </a:moveTo>
                  <a:lnTo>
                    <a:pt x="114" y="109"/>
                  </a:lnTo>
                  <a:lnTo>
                    <a:pt x="153" y="70"/>
                  </a:lnTo>
                  <a:lnTo>
                    <a:pt x="126" y="44"/>
                  </a:lnTo>
                  <a:lnTo>
                    <a:pt x="101" y="70"/>
                  </a:lnTo>
                  <a:lnTo>
                    <a:pt x="59" y="28"/>
                  </a:lnTo>
                  <a:lnTo>
                    <a:pt x="70" y="18"/>
                  </a:lnTo>
                  <a:lnTo>
                    <a:pt x="52" y="0"/>
                  </a:lnTo>
                  <a:lnTo>
                    <a:pt x="0" y="52"/>
                  </a:lnTo>
                  <a:lnTo>
                    <a:pt x="18" y="70"/>
                  </a:lnTo>
                  <a:lnTo>
                    <a:pt x="28" y="59"/>
                  </a:lnTo>
                  <a:lnTo>
                    <a:pt x="70" y="101"/>
                  </a:lnTo>
                  <a:lnTo>
                    <a:pt x="43" y="127"/>
                  </a:lnTo>
                  <a:lnTo>
                    <a:pt x="70" y="153"/>
                  </a:lnTo>
                  <a:lnTo>
                    <a:pt x="108" y="114"/>
                  </a:lnTo>
                  <a:lnTo>
                    <a:pt x="155" y="161"/>
                  </a:lnTo>
                  <a:lnTo>
                    <a:pt x="160" y="155"/>
                  </a:lnTo>
                  <a:close/>
                  <a:moveTo>
                    <a:pt x="18" y="59"/>
                  </a:moveTo>
                  <a:lnTo>
                    <a:pt x="10" y="52"/>
                  </a:lnTo>
                  <a:lnTo>
                    <a:pt x="52" y="10"/>
                  </a:lnTo>
                  <a:lnTo>
                    <a:pt x="59" y="18"/>
                  </a:lnTo>
                  <a:lnTo>
                    <a:pt x="38" y="39"/>
                  </a:lnTo>
                  <a:lnTo>
                    <a:pt x="23" y="55"/>
                  </a:lnTo>
                  <a:lnTo>
                    <a:pt x="23" y="55"/>
                  </a:lnTo>
                  <a:lnTo>
                    <a:pt x="18" y="59"/>
                  </a:lnTo>
                  <a:close/>
                  <a:moveTo>
                    <a:pt x="33" y="55"/>
                  </a:moveTo>
                  <a:lnTo>
                    <a:pt x="54" y="34"/>
                  </a:lnTo>
                  <a:lnTo>
                    <a:pt x="95" y="75"/>
                  </a:lnTo>
                  <a:lnTo>
                    <a:pt x="79" y="91"/>
                  </a:lnTo>
                  <a:lnTo>
                    <a:pt x="74" y="96"/>
                  </a:lnTo>
                  <a:lnTo>
                    <a:pt x="33" y="55"/>
                  </a:lnTo>
                  <a:close/>
                  <a:moveTo>
                    <a:pt x="54" y="127"/>
                  </a:moveTo>
                  <a:lnTo>
                    <a:pt x="74" y="106"/>
                  </a:lnTo>
                  <a:lnTo>
                    <a:pt x="74" y="106"/>
                  </a:lnTo>
                  <a:lnTo>
                    <a:pt x="92" y="89"/>
                  </a:lnTo>
                  <a:lnTo>
                    <a:pt x="126" y="55"/>
                  </a:lnTo>
                  <a:lnTo>
                    <a:pt x="142" y="70"/>
                  </a:lnTo>
                  <a:lnTo>
                    <a:pt x="70" y="142"/>
                  </a:lnTo>
                  <a:lnTo>
                    <a:pt x="54" y="12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grpSp>
      <p:pic>
        <p:nvPicPr>
          <p:cNvPr id="48" name="图片占位符 14">
            <a:extLst>
              <a:ext uri="{FF2B5EF4-FFF2-40B4-BE49-F238E27FC236}">
                <a16:creationId xmlns:a16="http://schemas.microsoft.com/office/drawing/2014/main" id="{9F57BDA7-C2EA-4AD4-9276-4BCE0E7D880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6200000">
            <a:off x="802464" y="1889311"/>
            <a:ext cx="4764914" cy="3704199"/>
          </a:xfrm>
          <a:custGeom>
            <a:avLst/>
            <a:gdLst>
              <a:gd name="connsiteX0" fmla="*/ 0 w 3642851"/>
              <a:gd name="connsiteY0" fmla="*/ 0 h 4572000"/>
              <a:gd name="connsiteX1" fmla="*/ 3642851 w 3642851"/>
              <a:gd name="connsiteY1" fmla="*/ 0 h 4572000"/>
              <a:gd name="connsiteX2" fmla="*/ 3642851 w 3642851"/>
              <a:gd name="connsiteY2" fmla="*/ 4572000 h 4572000"/>
              <a:gd name="connsiteX3" fmla="*/ 0 w 364285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642851" h="4572000">
                <a:moveTo>
                  <a:pt x="0" y="0"/>
                </a:moveTo>
                <a:lnTo>
                  <a:pt x="3642851" y="0"/>
                </a:lnTo>
                <a:lnTo>
                  <a:pt x="3642851" y="4572000"/>
                </a:lnTo>
                <a:lnTo>
                  <a:pt x="0" y="4572000"/>
                </a:lnTo>
                <a:close/>
              </a:path>
            </a:pathLst>
          </a:custGeom>
          <a:noFill/>
          <a:effectLst>
            <a:outerShdw blurRad="698500" dist="127000" dir="16200000" rotWithShape="0">
              <a:prstClr val="black">
                <a:alpha val="36000"/>
              </a:prstClr>
            </a:outerShdw>
          </a:effectLst>
        </p:spPr>
      </p:pic>
      <p:sp>
        <p:nvSpPr>
          <p:cNvPr id="2" name="Rectangle 1"/>
          <p:cNvSpPr/>
          <p:nvPr/>
        </p:nvSpPr>
        <p:spPr>
          <a:xfrm>
            <a:off x="5386085" y="2079868"/>
            <a:ext cx="6582137" cy="3416320"/>
          </a:xfrm>
          <a:prstGeom prst="rect">
            <a:avLst/>
          </a:prstGeom>
        </p:spPr>
        <p:txBody>
          <a:bodyPr wrap="square">
            <a:spAutoFit/>
          </a:bodyPr>
          <a:lstStyle/>
          <a:p>
            <a:pPr algn="just"/>
            <a:r>
              <a:rPr lang="en-US" sz="3600" b="1">
                <a:solidFill>
                  <a:srgbClr val="DED9BE"/>
                </a:solidFill>
                <a:latin typeface="Times New Roman" panose="02020603050405020304" pitchFamily="18" charset="0"/>
                <a:cs typeface="Times New Roman" panose="02020603050405020304" pitchFamily="18" charset="0"/>
              </a:rPr>
              <a:t>2. </a:t>
            </a:r>
            <a:r>
              <a:rPr lang="vi-VN" sz="3600" b="1">
                <a:solidFill>
                  <a:srgbClr val="DED9BE"/>
                </a:solidFill>
                <a:latin typeface="Times New Roman" panose="02020603050405020304" pitchFamily="18" charset="0"/>
                <a:cs typeface="Times New Roman" panose="02020603050405020304" pitchFamily="18" charset="0"/>
              </a:rPr>
              <a:t>Dựa vào dàn ý trên, bạn </a:t>
            </a:r>
            <a:br>
              <a:rPr lang="en-US" sz="3600" b="1">
                <a:solidFill>
                  <a:srgbClr val="DED9BE"/>
                </a:solidFill>
                <a:latin typeface="Times New Roman" panose="02020603050405020304" pitchFamily="18" charset="0"/>
                <a:cs typeface="Times New Roman" panose="02020603050405020304" pitchFamily="18" charset="0"/>
              </a:rPr>
            </a:br>
            <a:r>
              <a:rPr lang="vi-VN" sz="3600" b="1">
                <a:solidFill>
                  <a:srgbClr val="DED9BE"/>
                </a:solidFill>
                <a:latin typeface="Times New Roman" panose="02020603050405020304" pitchFamily="18" charset="0"/>
                <a:cs typeface="Times New Roman" panose="02020603050405020304" pitchFamily="18" charset="0"/>
              </a:rPr>
              <a:t>Hồng Nhung dự kiến viết 4 đoạn văn, nhưng chưa </a:t>
            </a:r>
            <a:r>
              <a:rPr lang="en-US" sz="3600" b="1">
                <a:solidFill>
                  <a:srgbClr val="DED9BE"/>
                </a:solidFill>
                <a:latin typeface="Times New Roman" panose="02020603050405020304" pitchFamily="18" charset="0"/>
                <a:cs typeface="Times New Roman" panose="02020603050405020304" pitchFamily="18" charset="0"/>
              </a:rPr>
              <a:t>v</a:t>
            </a:r>
            <a:r>
              <a:rPr lang="vi-VN" sz="3600" b="1">
                <a:solidFill>
                  <a:srgbClr val="DED9BE"/>
                </a:solidFill>
                <a:latin typeface="Times New Roman" panose="02020603050405020304" pitchFamily="18" charset="0"/>
                <a:cs typeface="Times New Roman" panose="02020603050405020304" pitchFamily="18" charset="0"/>
              </a:rPr>
              <a:t>iết </a:t>
            </a:r>
            <a:r>
              <a:rPr lang="en-US" sz="3600" b="1">
                <a:solidFill>
                  <a:srgbClr val="DED9BE"/>
                </a:solidFill>
                <a:latin typeface="Times New Roman" panose="02020603050405020304" pitchFamily="18" charset="0"/>
                <a:cs typeface="Times New Roman" panose="02020603050405020304" pitchFamily="18" charset="0"/>
              </a:rPr>
              <a:t>được đoạn nào </a:t>
            </a:r>
            <a:r>
              <a:rPr lang="vi-VN" sz="3600" b="1">
                <a:solidFill>
                  <a:srgbClr val="DED9BE"/>
                </a:solidFill>
                <a:latin typeface="Times New Roman" panose="02020603050405020304" pitchFamily="18" charset="0"/>
                <a:cs typeface="Times New Roman" panose="02020603050405020304" pitchFamily="18" charset="0"/>
              </a:rPr>
              <a:t>hoàn chỉnh. Em hãy giúp bạn viết hoàn chỉnh 4 đoạn văn này</a:t>
            </a:r>
            <a:r>
              <a:rPr lang="en-US" sz="3600" b="1">
                <a:solidFill>
                  <a:srgbClr val="DED9BE"/>
                </a:solidFill>
                <a:latin typeface="Times New Roman" panose="02020603050405020304" pitchFamily="18" charset="0"/>
                <a:cs typeface="Times New Roman" panose="02020603050405020304" pitchFamily="18" charset="0"/>
              </a:rPr>
              <a:t> (viết vào chỗ có dấu […])</a:t>
            </a:r>
          </a:p>
        </p:txBody>
      </p:sp>
    </p:spTree>
    <p:extLst>
      <p:ext uri="{BB962C8B-B14F-4D97-AF65-F5344CB8AC3E}">
        <p14:creationId xmlns:p14="http://schemas.microsoft.com/office/powerpoint/2010/main" val="3124550274"/>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fill="hold" grpId="0" nodeType="clickEffect" p14:presetBounceEnd="36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36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1754326"/>
          </a:xfrm>
          <a:prstGeom prst="rect">
            <a:avLst/>
          </a:prstGeom>
        </p:spPr>
        <p:txBody>
          <a:bodyPr wrap="square">
            <a:spAutoFit/>
          </a:bodyPr>
          <a:lstStyle/>
          <a:p>
            <a:pPr algn="just"/>
            <a:r>
              <a:rPr lang="en-US" sz="3600" b="1">
                <a:solidFill>
                  <a:srgbClr val="2E5C2D"/>
                </a:solidFill>
                <a:latin typeface="Times New Roman" panose="02020603050405020304" pitchFamily="18" charset="0"/>
                <a:cs typeface="Times New Roman" panose="02020603050405020304" pitchFamily="18" charset="0"/>
              </a:rPr>
              <a:t>[…]. </a:t>
            </a:r>
            <a:r>
              <a:rPr lang="vi-VN" sz="3600" b="1">
                <a:solidFill>
                  <a:srgbClr val="2E5C2D"/>
                </a:solidFill>
                <a:latin typeface="Times New Roman" panose="02020603050405020304" pitchFamily="18" charset="0"/>
                <a:cs typeface="Times New Roman" panose="02020603050405020304" pitchFamily="18" charset="0"/>
              </a:rPr>
              <a:t>Em thích nhất một cây chuối tiêu sai quả trong bụi chuối ở góc vườn.</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p>
        </p:txBody>
      </p:sp>
    </p:spTree>
    <p:extLst>
      <p:ext uri="{BB962C8B-B14F-4D97-AF65-F5344CB8AC3E}">
        <p14:creationId xmlns:p14="http://schemas.microsoft.com/office/powerpoint/2010/main" val="3656097038"/>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3416320"/>
          </a:xfrm>
          <a:prstGeom prst="rect">
            <a:avLst/>
          </a:prstGeom>
        </p:spPr>
        <p:txBody>
          <a:bodyPr wrap="square">
            <a:spAutoFit/>
          </a:bodyPr>
          <a:lstStyle/>
          <a:p>
            <a:pPr algn="just"/>
            <a:r>
              <a:rPr lang="en-US" sz="3600" b="1">
                <a:solidFill>
                  <a:srgbClr val="2E5C2D"/>
                </a:solidFill>
                <a:latin typeface="Times New Roman" panose="02020603050405020304" pitchFamily="18" charset="0"/>
                <a:cs typeface="Times New Roman" panose="02020603050405020304" pitchFamily="18" charset="0"/>
              </a:rPr>
              <a:t>	</a:t>
            </a:r>
            <a:r>
              <a:rPr lang="vi-VN" sz="3600" b="1">
                <a:solidFill>
                  <a:srgbClr val="2E5C2D"/>
                </a:solidFill>
                <a:latin typeface="Times New Roman" panose="02020603050405020304" pitchFamily="18" charset="0"/>
                <a:cs typeface="Times New Roman" panose="02020603050405020304" pitchFamily="18" charset="0"/>
              </a:rPr>
              <a:t>Nhìn từ xa, cây chuối như một chiếc ô xanh mát rượi. Thân cây cao hơn đầu người, mọc thẳng, không có cành, chung quanh là mấy cây con đứng sát lại thành bụi</a:t>
            </a:r>
            <a:r>
              <a:rPr lang="en-US" sz="3600" b="1">
                <a:solidFill>
                  <a:srgbClr val="2E5C2D"/>
                </a:solidFill>
                <a:latin typeface="Times New Roman" panose="02020603050405020304" pitchFamily="18" charset="0"/>
                <a:cs typeface="Times New Roman" panose="02020603050405020304" pitchFamily="18" charset="0"/>
              </a:rPr>
              <a:t> […].</a:t>
            </a:r>
          </a:p>
        </p:txBody>
      </p:sp>
      <p:sp>
        <p:nvSpPr>
          <p:cNvPr id="26" name="Rectangle 25"/>
          <p:cNvSpPr/>
          <p:nvPr/>
        </p:nvSpPr>
        <p:spPr>
          <a:xfrm>
            <a:off x="1616843" y="2654822"/>
            <a:ext cx="1878712" cy="646331"/>
          </a:xfrm>
          <a:prstGeom prst="rect">
            <a:avLst/>
          </a:prstGeom>
        </p:spPr>
        <p:txBody>
          <a:bodyPr wrap="square">
            <a:spAutoFit/>
          </a:bodyPr>
          <a:lstStyle/>
          <a:p>
            <a:r>
              <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2</a:t>
            </a:r>
          </a:p>
        </p:txBody>
      </p:sp>
    </p:spTree>
    <p:extLst>
      <p:ext uri="{BB962C8B-B14F-4D97-AF65-F5344CB8AC3E}">
        <p14:creationId xmlns:p14="http://schemas.microsoft.com/office/powerpoint/2010/main" val="3462548753"/>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1038995"/>
            <a:ext cx="6759906" cy="4524315"/>
          </a:xfrm>
          <a:prstGeom prst="rect">
            <a:avLst/>
          </a:prstGeom>
        </p:spPr>
        <p:txBody>
          <a:bodyPr wrap="square">
            <a:spAutoFit/>
          </a:bodyPr>
          <a:lstStyle/>
          <a:p>
            <a:pPr algn="just"/>
            <a:r>
              <a:rPr lang="en-US" sz="3600" b="1">
                <a:solidFill>
                  <a:srgbClr val="2E5C2D"/>
                </a:solidFill>
                <a:latin typeface="Times New Roman" panose="02020603050405020304" pitchFamily="18" charset="0"/>
                <a:cs typeface="Times New Roman" panose="02020603050405020304" pitchFamily="18" charset="0"/>
              </a:rPr>
              <a:t>	</a:t>
            </a:r>
            <a:r>
              <a:rPr lang="vi-VN" sz="3600" b="1">
                <a:solidFill>
                  <a:srgbClr val="2E5C2D"/>
                </a:solidFill>
                <a:latin typeface="Times New Roman" panose="02020603050405020304" pitchFamily="18" charset="0"/>
                <a:cs typeface="Times New Roman" panose="02020603050405020304" pitchFamily="18" charset="0"/>
              </a:rPr>
              <a:t>Cây chuối có nhiều tàu lá, có tàu đã già khô, bị gió đánh rách ngang và rũ xuống gốc. Các tàu lá còn xanh thì liền tấm to như cái máng nước úp sấp. Những tàu lá ở dưới màu xanh thẫm. Những tàu ở trên màu xanh </a:t>
            </a:r>
            <a:r>
              <a:rPr lang="en-US" sz="3600" b="1">
                <a:solidFill>
                  <a:srgbClr val="2E5C2D"/>
                </a:solidFill>
                <a:latin typeface="Times New Roman" panose="02020603050405020304" pitchFamily="18" charset="0"/>
                <a:cs typeface="Times New Roman" panose="02020603050405020304" pitchFamily="18" charset="0"/>
              </a:rPr>
              <a:t>mát, nhạt dần. […].</a:t>
            </a:r>
          </a:p>
        </p:txBody>
      </p:sp>
      <p:sp>
        <p:nvSpPr>
          <p:cNvPr id="26" name="Rectangle 25"/>
          <p:cNvSpPr/>
          <p:nvPr/>
        </p:nvSpPr>
        <p:spPr>
          <a:xfrm>
            <a:off x="1616843" y="2654822"/>
            <a:ext cx="1878712" cy="646331"/>
          </a:xfrm>
          <a:prstGeom prst="rect">
            <a:avLst/>
          </a:prstGeom>
        </p:spPr>
        <p:txBody>
          <a:bodyPr wrap="square">
            <a:spAutoFit/>
          </a:bodyPr>
          <a:lstStyle/>
          <a:p>
            <a:r>
              <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3</a:t>
            </a:r>
          </a:p>
        </p:txBody>
      </p:sp>
    </p:spTree>
    <p:extLst>
      <p:ext uri="{BB962C8B-B14F-4D97-AF65-F5344CB8AC3E}">
        <p14:creationId xmlns:p14="http://schemas.microsoft.com/office/powerpoint/2010/main" val="2291631413"/>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1777659"/>
            <a:ext cx="6759906" cy="1754326"/>
          </a:xfrm>
          <a:prstGeom prst="rect">
            <a:avLst/>
          </a:prstGeom>
        </p:spPr>
        <p:txBody>
          <a:bodyPr wrap="square">
            <a:spAutoFit/>
          </a:bodyPr>
          <a:lstStyle/>
          <a:p>
            <a:pPr algn="just"/>
            <a:r>
              <a:rPr lang="en-US" sz="3600" b="1">
                <a:solidFill>
                  <a:srgbClr val="2E5C2D"/>
                </a:solidFill>
                <a:latin typeface="Times New Roman" panose="02020603050405020304" pitchFamily="18" charset="0"/>
                <a:cs typeface="Times New Roman" panose="02020603050405020304" pitchFamily="18" charset="0"/>
              </a:rPr>
              <a:t>	[…]. </a:t>
            </a:r>
            <a:r>
              <a:rPr lang="vi-VN" sz="3600" b="1">
                <a:solidFill>
                  <a:srgbClr val="2E5C2D"/>
                </a:solidFill>
                <a:latin typeface="Times New Roman" panose="02020603050405020304" pitchFamily="18" charset="0"/>
                <a:cs typeface="Times New Roman" panose="02020603050405020304" pitchFamily="18" charset="0"/>
              </a:rPr>
              <a:t>Chuối có ích như thế nên bà em thường xuyên chăm bón cho chuối tốt</a:t>
            </a:r>
            <a:r>
              <a:rPr lang="en-US" sz="3600" b="1">
                <a:solidFill>
                  <a:srgbClr val="2E5C2D"/>
                </a:solidFill>
                <a:latin typeface="Times New Roman" panose="02020603050405020304" pitchFamily="18" charset="0"/>
                <a:cs typeface="Times New Roman" panose="02020603050405020304" pitchFamily="18" charset="0"/>
              </a:rPr>
              <a:t> tươi</a:t>
            </a:r>
            <a:r>
              <a:rPr lang="vi-VN" sz="3600" b="1">
                <a:solidFill>
                  <a:srgbClr val="2E5C2D"/>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16843" y="2654822"/>
            <a:ext cx="1878712" cy="646331"/>
          </a:xfrm>
          <a:prstGeom prst="rect">
            <a:avLst/>
          </a:prstGeom>
        </p:spPr>
        <p:txBody>
          <a:bodyPr wrap="square">
            <a:spAutoFit/>
          </a:bodyPr>
          <a:lstStyle/>
          <a:p>
            <a:r>
              <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4</a:t>
            </a:r>
          </a:p>
        </p:txBody>
      </p:sp>
    </p:spTree>
    <p:extLst>
      <p:ext uri="{BB962C8B-B14F-4D97-AF65-F5344CB8AC3E}">
        <p14:creationId xmlns:p14="http://schemas.microsoft.com/office/powerpoint/2010/main" val="42554559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sp>
        <p:nvSpPr>
          <p:cNvPr id="2" name="Hộp Văn bản 1">
            <a:extLst>
              <a:ext uri="{FF2B5EF4-FFF2-40B4-BE49-F238E27FC236}">
                <a16:creationId xmlns:a16="http://schemas.microsoft.com/office/drawing/2014/main" id="{87F3536F-6493-4FF7-A8FB-953B7BEE63F0}"/>
              </a:ext>
            </a:extLst>
          </p:cNvPr>
          <p:cNvSpPr txBox="1"/>
          <p:nvPr/>
        </p:nvSpPr>
        <p:spPr>
          <a:xfrm>
            <a:off x="3898232" y="2105561"/>
            <a:ext cx="4632158" cy="1323439"/>
          </a:xfrm>
          <a:prstGeom prst="rect">
            <a:avLst/>
          </a:prstGeom>
          <a:noFill/>
        </p:spPr>
        <p:txBody>
          <a:bodyPr wrap="square" rtlCol="0">
            <a:spAutoFit/>
          </a:bodyPr>
          <a:lstStyle/>
          <a:p>
            <a:r>
              <a:rPr lang="en-US" sz="8000" b="1" dirty="0">
                <a:solidFill>
                  <a:schemeClr val="accent6">
                    <a:lumMod val="50000"/>
                  </a:schemeClr>
                </a:solidFill>
                <a:latin typeface="Times New Roman" panose="02020603050405020304" pitchFamily="18" charset="0"/>
                <a:cs typeface="Times New Roman" panose="02020603050405020304" pitchFamily="18" charset="0"/>
              </a:rPr>
              <a:t>KẾT NỐI</a:t>
            </a:r>
          </a:p>
        </p:txBody>
      </p:sp>
    </p:spTree>
    <p:extLst>
      <p:ext uri="{BB962C8B-B14F-4D97-AF65-F5344CB8AC3E}">
        <p14:creationId xmlns:p14="http://schemas.microsoft.com/office/powerpoint/2010/main" val="122807616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831" y="1556229"/>
            <a:ext cx="5070338" cy="3064645"/>
          </a:xfrm>
          <a:prstGeom prst="rect">
            <a:avLst/>
          </a:prstGeom>
        </p:spPr>
      </p:pic>
    </p:spTree>
    <p:extLst>
      <p:ext uri="{BB962C8B-B14F-4D97-AF65-F5344CB8AC3E}">
        <p14:creationId xmlns:p14="http://schemas.microsoft.com/office/powerpoint/2010/main" val="125082506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2862322"/>
          </a:xfrm>
          <a:prstGeom prst="rect">
            <a:avLst/>
          </a:prstGeom>
        </p:spPr>
        <p:txBody>
          <a:bodyPr wrap="square">
            <a:spAutoFit/>
          </a:bodyPr>
          <a:lstStyle/>
          <a:p>
            <a:pPr algn="just"/>
            <a:r>
              <a:rPr lang="en-US" sz="3600" b="1">
                <a:solidFill>
                  <a:srgbClr val="2E5C2D"/>
                </a:solidFill>
                <a:latin typeface="Times New Roman" panose="02020603050405020304" pitchFamily="18" charset="0"/>
                <a:cs typeface="Times New Roman" panose="02020603050405020304" pitchFamily="18" charset="0"/>
              </a:rPr>
              <a:t>	</a:t>
            </a:r>
            <a:r>
              <a:rPr lang="vi-VN" sz="3600" b="1">
                <a:solidFill>
                  <a:srgbClr val="2E5C2D"/>
                </a:solidFill>
                <a:latin typeface="Times New Roman" panose="02020603050405020304" pitchFamily="18" charset="0"/>
                <a:cs typeface="Times New Roman" panose="02020603050405020304" pitchFamily="18" charset="0"/>
              </a:rPr>
              <a:t>Trong vườn nhà em, bà em trồng nhiều loại cây ăn quả khác nhau. Em thích nhất một cây chuối tiêu sai quả trong bụi chuối ở góc vườn.</a:t>
            </a:r>
          </a:p>
        </p:txBody>
      </p:sp>
      <p:sp>
        <p:nvSpPr>
          <p:cNvPr id="26" name="Rectangle 25"/>
          <p:cNvSpPr/>
          <p:nvPr/>
        </p:nvSpPr>
        <p:spPr>
          <a:xfrm>
            <a:off x="1616843" y="2654822"/>
            <a:ext cx="1878712" cy="646331"/>
          </a:xfrm>
          <a:prstGeom prst="rect">
            <a:avLst/>
          </a:prstGeom>
        </p:spPr>
        <p:txBody>
          <a:bodyPr wrap="square">
            <a:spAutoFit/>
          </a:bodyPr>
          <a:lstStyle/>
          <a:p>
            <a:r>
              <a:rPr lang="en-US" sz="3600" b="1" dirty="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p>
        </p:txBody>
      </p:sp>
    </p:spTree>
    <p:extLst>
      <p:ext uri="{BB962C8B-B14F-4D97-AF65-F5344CB8AC3E}">
        <p14:creationId xmlns:p14="http://schemas.microsoft.com/office/powerpoint/2010/main" val="4264277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0" y="281303"/>
            <a:ext cx="1219200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432715" y="1471766"/>
            <a:ext cx="3860996" cy="3347434"/>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6" y="1413710"/>
              <a:ext cx="4054642" cy="4030580"/>
              <a:chOff x="4030578"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8" y="1431759"/>
                <a:ext cx="4054642" cy="4006515"/>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26" name="Rectangle 25"/>
          <p:cNvSpPr/>
          <p:nvPr/>
        </p:nvSpPr>
        <p:spPr>
          <a:xfrm>
            <a:off x="841621" y="2846286"/>
            <a:ext cx="1422561" cy="461665"/>
          </a:xfrm>
          <a:prstGeom prst="rect">
            <a:avLst/>
          </a:prstGeom>
        </p:spPr>
        <p:txBody>
          <a:bodyPr wrap="square">
            <a:spAutoFit/>
          </a:bodyPr>
          <a:lstStyle/>
          <a:p>
            <a:r>
              <a:rPr lang="en-US" sz="24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2</a:t>
            </a:r>
          </a:p>
        </p:txBody>
      </p:sp>
      <p:sp>
        <p:nvSpPr>
          <p:cNvPr id="4" name="Rectangle 3"/>
          <p:cNvSpPr/>
          <p:nvPr/>
        </p:nvSpPr>
        <p:spPr>
          <a:xfrm>
            <a:off x="2972619" y="451943"/>
            <a:ext cx="9219381" cy="6124754"/>
          </a:xfrm>
          <a:prstGeom prst="rect">
            <a:avLst/>
          </a:prstGeom>
        </p:spPr>
        <p:txBody>
          <a:bodyPr wrap="square">
            <a:spAutoFit/>
          </a:bodyPr>
          <a:lstStyle/>
          <a:p>
            <a:pPr algn="just"/>
            <a:r>
              <a:rPr lang="en-US" sz="2800" b="1">
                <a:solidFill>
                  <a:srgbClr val="2E5C2D"/>
                </a:solidFill>
                <a:latin typeface="Times New Roman" panose="02020603050405020304" pitchFamily="18" charset="0"/>
                <a:cs typeface="Times New Roman" panose="02020603050405020304" pitchFamily="18" charset="0"/>
              </a:rPr>
              <a:t>	</a:t>
            </a:r>
            <a:r>
              <a:rPr lang="vi-VN" sz="2800" b="1">
                <a:solidFill>
                  <a:srgbClr val="2E5C2D"/>
                </a:solidFill>
                <a:latin typeface="Times New Roman" panose="02020603050405020304" pitchFamily="18" charset="0"/>
                <a:cs typeface="Times New Roman" panose="02020603050405020304" pitchFamily="18" charset="0"/>
              </a:rPr>
              <a:t>Nhìn từ xa, cây chuối như một chiếc ô xanh mát rượi. Thân cây cao hơn đầu người, mọc thẳng, không có cành, chung quanh là mấy cây con đứng sát lại thành bụi. Cây chuối lớn nhất bụi này chính là cây mẹ, mấy cây nhỏ đứng quanh nó chính là các cây con. Ở một bụi chuối bao giờ cũng chỉ có cây mẹ trổ hoa, ra buồng. Buồng chuối dài có tới mười nải. Buồng chuối nặng khiến cuống của nó cong xuống. Những nải ở đầu buồng chuối có quả nhỏ hơn, càng lên phía trên, về phía cuống chuối các quả chuối càng lớn hơn. Sợ buồng chuối nặng làm cây g</a:t>
            </a:r>
            <a:r>
              <a:rPr lang="en-US" sz="2800" b="1">
                <a:solidFill>
                  <a:srgbClr val="2E5C2D"/>
                </a:solidFill>
                <a:latin typeface="Times New Roman" panose="02020603050405020304" pitchFamily="18" charset="0"/>
                <a:cs typeface="Times New Roman" panose="02020603050405020304" pitchFamily="18" charset="0"/>
              </a:rPr>
              <a:t>ã</a:t>
            </a:r>
            <a:r>
              <a:rPr lang="vi-VN" sz="2800" b="1">
                <a:solidFill>
                  <a:srgbClr val="2E5C2D"/>
                </a:solidFill>
                <a:latin typeface="Times New Roman" panose="02020603050405020304" pitchFamily="18" charset="0"/>
                <a:cs typeface="Times New Roman" panose="02020603050405020304" pitchFamily="18" charset="0"/>
              </a:rPr>
              <a:t>y, bố em phải làm một chiếc nạng tre chống nó lên. Khi chuối đã già, bố em chặt cuống đem cả buồng về rồi lại cắt ra thành từng nải đặt vào vại ủ lá giấm cho chín.</a:t>
            </a:r>
          </a:p>
          <a:p>
            <a:pPr algn="just"/>
            <a:endParaRPr lang="vi-VN" sz="2800" b="1">
              <a:solidFill>
                <a:srgbClr val="2E5C2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508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652538" y="582067"/>
            <a:ext cx="7219421" cy="5693866"/>
          </a:xfrm>
          <a:prstGeom prst="rect">
            <a:avLst/>
          </a:prstGeom>
        </p:spPr>
        <p:txBody>
          <a:bodyPr wrap="square">
            <a:spAutoFit/>
          </a:bodyPr>
          <a:lstStyle/>
          <a:p>
            <a:pPr algn="just"/>
            <a:r>
              <a:rPr lang="en-US" sz="2800" b="1">
                <a:solidFill>
                  <a:srgbClr val="2E5C2D"/>
                </a:solidFill>
                <a:latin typeface="Times New Roman" panose="02020603050405020304" pitchFamily="18" charset="0"/>
                <a:cs typeface="Times New Roman" panose="02020603050405020304" pitchFamily="18" charset="0"/>
              </a:rPr>
              <a:t>	</a:t>
            </a:r>
            <a:r>
              <a:rPr lang="vi-VN" sz="2800" b="1">
                <a:solidFill>
                  <a:srgbClr val="2E5C2D"/>
                </a:solidFill>
                <a:latin typeface="Times New Roman" panose="02020603050405020304" pitchFamily="18" charset="0"/>
                <a:cs typeface="Times New Roman" panose="02020603050405020304" pitchFamily="18" charset="0"/>
              </a:rPr>
              <a:t>Cây chuối có nhiều tàu lá, có tàu đã già khô, bị gió đánh rách ngang và rũ xuống gốc. Các tàu lá còn xanh thì liền tấm to như cái máng nước úp sấp. Những tàu lá ở dưới màu xanh thẫm. Những tàu ở trên màu xanh</a:t>
            </a:r>
            <a:r>
              <a:rPr lang="en-US" sz="2800" b="1">
                <a:solidFill>
                  <a:srgbClr val="2E5C2D"/>
                </a:solidFill>
                <a:latin typeface="Times New Roman" panose="02020603050405020304" pitchFamily="18" charset="0"/>
                <a:cs typeface="Times New Roman" panose="02020603050405020304" pitchFamily="18" charset="0"/>
              </a:rPr>
              <a:t> mát, nhạt dần</a:t>
            </a:r>
            <a:r>
              <a:rPr lang="vi-VN" sz="2800" b="1">
                <a:solidFill>
                  <a:srgbClr val="2E5C2D"/>
                </a:solidFill>
                <a:latin typeface="Times New Roman" panose="02020603050405020304" pitchFamily="18" charset="0"/>
                <a:cs typeface="Times New Roman" panose="02020603050405020304" pitchFamily="18" charset="0"/>
              </a:rPr>
              <a:t>. Tuy nhiên cây chuối đã chật buồng để lại cũng chẳng có ích gì, vì mỗi cây chuối chỉ trổ buồng có một lần. Bởi thế bố em đã chặt cây chuối già xuống lấy thân của nó đem về băm nhỏ ra cho vào nồi cám heo. Có làm như thế thì các cây con mới có thể mọc lên xanh tốt và khỏe mạnh và năm sau sẽ lại có một cây con trưởng thành trổ hoa ra buồng.</a:t>
            </a:r>
            <a:endParaRPr lang="en-US" sz="28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3</a:t>
            </a:r>
          </a:p>
        </p:txBody>
      </p:sp>
    </p:spTree>
    <p:extLst>
      <p:ext uri="{BB962C8B-B14F-4D97-AF65-F5344CB8AC3E}">
        <p14:creationId xmlns:p14="http://schemas.microsoft.com/office/powerpoint/2010/main" val="1856782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512739"/>
            <a:ext cx="6759906" cy="6186309"/>
          </a:xfrm>
          <a:prstGeom prst="rect">
            <a:avLst/>
          </a:prstGeom>
        </p:spPr>
        <p:txBody>
          <a:bodyPr wrap="square">
            <a:spAutoFit/>
          </a:bodyPr>
          <a:lstStyle/>
          <a:p>
            <a:pPr algn="just"/>
            <a:r>
              <a:rPr lang="en-US" sz="3600" b="1">
                <a:solidFill>
                  <a:srgbClr val="2E5C2D"/>
                </a:solidFill>
                <a:latin typeface="Times New Roman" panose="02020603050405020304" pitchFamily="18" charset="0"/>
                <a:cs typeface="Times New Roman" panose="02020603050405020304" pitchFamily="18" charset="0"/>
              </a:rPr>
              <a:t>	</a:t>
            </a:r>
            <a:r>
              <a:rPr lang="vi-VN" sz="3600" b="1">
                <a:solidFill>
                  <a:srgbClr val="2E5C2D"/>
                </a:solidFill>
                <a:latin typeface="Times New Roman" panose="02020603050405020304" pitchFamily="18" charset="0"/>
                <a:cs typeface="Times New Roman" panose="02020603050405020304" pitchFamily="18" charset="0"/>
              </a:rPr>
              <a:t>Chuối chín là một loại trái cây ăn rất thơm ngon lại chứa nhiều chất dinh dưỡng tốt cho cơ thể. Nếu nhiều chuối chín, người ta có thể đem phơi khô hoặc sấy ăn cũng rất ngon. Chuối còn có thể xuất khẩu ra nước ngoài thu về ngoại tệ. Chuối có ích như thế nên bà em thường xuyên chăm bón cho chuối tốt </a:t>
            </a:r>
            <a:r>
              <a:rPr lang="en-US" sz="3600" b="1">
                <a:solidFill>
                  <a:srgbClr val="2E5C2D"/>
                </a:solidFill>
                <a:latin typeface="Times New Roman" panose="02020603050405020304" pitchFamily="18" charset="0"/>
                <a:cs typeface="Times New Roman" panose="02020603050405020304" pitchFamily="18" charset="0"/>
              </a:rPr>
              <a:t>tươi</a:t>
            </a:r>
            <a:r>
              <a:rPr lang="vi-VN" sz="3600" b="1">
                <a:solidFill>
                  <a:srgbClr val="2E5C2D"/>
                </a:solidFill>
                <a:latin typeface="Times New Roman" panose="02020603050405020304" pitchFamily="18" charset="0"/>
                <a:cs typeface="Times New Roman" panose="02020603050405020304" pitchFamily="18" charset="0"/>
              </a:rPr>
              <a:t>.</a:t>
            </a:r>
          </a:p>
          <a:p>
            <a:pPr algn="just"/>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4</a:t>
            </a:r>
          </a:p>
        </p:txBody>
      </p:sp>
    </p:spTree>
    <p:extLst>
      <p:ext uri="{BB962C8B-B14F-4D97-AF65-F5344CB8AC3E}">
        <p14:creationId xmlns:p14="http://schemas.microsoft.com/office/powerpoint/2010/main" val="355314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797" y="2206646"/>
            <a:ext cx="5096404" cy="2444708"/>
          </a:xfrm>
          <a:prstGeom prst="rect">
            <a:avLst/>
          </a:prstGeom>
        </p:spPr>
      </p:pic>
    </p:spTree>
    <p:extLst>
      <p:ext uri="{BB962C8B-B14F-4D97-AF65-F5344CB8AC3E}">
        <p14:creationId xmlns:p14="http://schemas.microsoft.com/office/powerpoint/2010/main" val="413594308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16353"/>
        </a:solidFill>
        <a:effectLst/>
      </p:bgPr>
    </p:bg>
    <p:spTree>
      <p:nvGrpSpPr>
        <p:cNvPr id="1" name=""/>
        <p:cNvGrpSpPr/>
        <p:nvPr/>
      </p:nvGrpSpPr>
      <p:grpSpPr>
        <a:xfrm>
          <a:off x="0" y="0"/>
          <a:ext cx="0" cy="0"/>
          <a:chOff x="0" y="0"/>
          <a:chExt cx="0" cy="0"/>
        </a:xfrm>
      </p:grpSpPr>
      <p:grpSp>
        <p:nvGrpSpPr>
          <p:cNvPr id="152" name="Group 151">
            <a:extLst>
              <a:ext uri="{FF2B5EF4-FFF2-40B4-BE49-F238E27FC236}">
                <a16:creationId xmlns:a16="http://schemas.microsoft.com/office/drawing/2014/main" id="{2ACE61B7-F4CA-4C8E-A24D-7E8006C00ED5}"/>
              </a:ext>
            </a:extLst>
          </p:cNvPr>
          <p:cNvGrpSpPr/>
          <p:nvPr/>
        </p:nvGrpSpPr>
        <p:grpSpPr>
          <a:xfrm>
            <a:off x="1411312" y="3658813"/>
            <a:ext cx="222632" cy="195900"/>
            <a:chOff x="1408659" y="4399010"/>
            <a:chExt cx="361762" cy="318324"/>
          </a:xfrm>
        </p:grpSpPr>
        <p:sp>
          <p:nvSpPr>
            <p:cNvPr id="153" name="Freeform 6">
              <a:extLst>
                <a:ext uri="{FF2B5EF4-FFF2-40B4-BE49-F238E27FC236}">
                  <a16:creationId xmlns:a16="http://schemas.microsoft.com/office/drawing/2014/main" id="{71339775-357E-48B1-A162-98BEA2A19F71}"/>
                </a:ext>
              </a:extLst>
            </p:cNvPr>
            <p:cNvSpPr>
              <a:spLocks noEditPoints="1"/>
            </p:cNvSpPr>
            <p:nvPr/>
          </p:nvSpPr>
          <p:spPr bwMode="auto">
            <a:xfrm rot="20700000">
              <a:off x="1491301" y="4437578"/>
              <a:ext cx="279120" cy="279756"/>
            </a:xfrm>
            <a:custGeom>
              <a:avLst/>
              <a:gdLst>
                <a:gd name="T0" fmla="*/ 850 w 874"/>
                <a:gd name="T1" fmla="*/ 874 h 874"/>
                <a:gd name="T2" fmla="*/ 24 w 874"/>
                <a:gd name="T3" fmla="*/ 874 h 874"/>
                <a:gd name="T4" fmla="*/ 0 w 874"/>
                <a:gd name="T5" fmla="*/ 850 h 874"/>
                <a:gd name="T6" fmla="*/ 0 w 874"/>
                <a:gd name="T7" fmla="*/ 24 h 874"/>
                <a:gd name="T8" fmla="*/ 24 w 874"/>
                <a:gd name="T9" fmla="*/ 0 h 874"/>
                <a:gd name="T10" fmla="*/ 850 w 874"/>
                <a:gd name="T11" fmla="*/ 0 h 874"/>
                <a:gd name="T12" fmla="*/ 874 w 874"/>
                <a:gd name="T13" fmla="*/ 24 h 874"/>
                <a:gd name="T14" fmla="*/ 874 w 874"/>
                <a:gd name="T15" fmla="*/ 850 h 874"/>
                <a:gd name="T16" fmla="*/ 850 w 874"/>
                <a:gd name="T17" fmla="*/ 874 h 874"/>
                <a:gd name="T18" fmla="*/ 48 w 874"/>
                <a:gd name="T19" fmla="*/ 826 h 874"/>
                <a:gd name="T20" fmla="*/ 826 w 874"/>
                <a:gd name="T21" fmla="*/ 826 h 874"/>
                <a:gd name="T22" fmla="*/ 826 w 874"/>
                <a:gd name="T23" fmla="*/ 48 h 874"/>
                <a:gd name="T24" fmla="*/ 48 w 874"/>
                <a:gd name="T25" fmla="*/ 48 h 874"/>
                <a:gd name="T26" fmla="*/ 48 w 874"/>
                <a:gd name="T27" fmla="*/ 826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4" name="Freeform 6">
              <a:extLst>
                <a:ext uri="{FF2B5EF4-FFF2-40B4-BE49-F238E27FC236}">
                  <a16:creationId xmlns:a16="http://schemas.microsoft.com/office/drawing/2014/main" id="{1CAE7945-19A9-44CC-9077-0BDB49161A87}"/>
                </a:ext>
              </a:extLst>
            </p:cNvPr>
            <p:cNvSpPr>
              <a:spLocks noEditPoints="1"/>
            </p:cNvSpPr>
            <p:nvPr/>
          </p:nvSpPr>
          <p:spPr bwMode="auto">
            <a:xfrm rot="20700000">
              <a:off x="1408659" y="4399010"/>
              <a:ext cx="279120" cy="279756"/>
            </a:xfrm>
            <a:custGeom>
              <a:avLst/>
              <a:gdLst>
                <a:gd name="T0" fmla="*/ 850 w 874"/>
                <a:gd name="T1" fmla="*/ 874 h 874"/>
                <a:gd name="T2" fmla="*/ 24 w 874"/>
                <a:gd name="T3" fmla="*/ 874 h 874"/>
                <a:gd name="T4" fmla="*/ 0 w 874"/>
                <a:gd name="T5" fmla="*/ 850 h 874"/>
                <a:gd name="T6" fmla="*/ 0 w 874"/>
                <a:gd name="T7" fmla="*/ 24 h 874"/>
                <a:gd name="T8" fmla="*/ 24 w 874"/>
                <a:gd name="T9" fmla="*/ 0 h 874"/>
                <a:gd name="T10" fmla="*/ 850 w 874"/>
                <a:gd name="T11" fmla="*/ 0 h 874"/>
                <a:gd name="T12" fmla="*/ 874 w 874"/>
                <a:gd name="T13" fmla="*/ 24 h 874"/>
                <a:gd name="T14" fmla="*/ 874 w 874"/>
                <a:gd name="T15" fmla="*/ 850 h 874"/>
                <a:gd name="T16" fmla="*/ 850 w 874"/>
                <a:gd name="T17" fmla="*/ 874 h 874"/>
                <a:gd name="T18" fmla="*/ 48 w 874"/>
                <a:gd name="T19" fmla="*/ 826 h 874"/>
                <a:gd name="T20" fmla="*/ 826 w 874"/>
                <a:gd name="T21" fmla="*/ 826 h 874"/>
                <a:gd name="T22" fmla="*/ 826 w 874"/>
                <a:gd name="T23" fmla="*/ 48 h 874"/>
                <a:gd name="T24" fmla="*/ 48 w 874"/>
                <a:gd name="T25" fmla="*/ 48 h 874"/>
                <a:gd name="T26" fmla="*/ 48 w 874"/>
                <a:gd name="T27" fmla="*/ 826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accent1"/>
            </a:solidFill>
            <a:ln w="19050">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43" name="Group 142">
            <a:extLst>
              <a:ext uri="{FF2B5EF4-FFF2-40B4-BE49-F238E27FC236}">
                <a16:creationId xmlns:a16="http://schemas.microsoft.com/office/drawing/2014/main" id="{16C13CF6-0F9C-489B-B584-7CEA65E2A886}"/>
              </a:ext>
            </a:extLst>
          </p:cNvPr>
          <p:cNvGrpSpPr/>
          <p:nvPr/>
        </p:nvGrpSpPr>
        <p:grpSpPr>
          <a:xfrm>
            <a:off x="10595413" y="5842315"/>
            <a:ext cx="282079" cy="224469"/>
            <a:chOff x="1038205" y="2662798"/>
            <a:chExt cx="431383" cy="343280"/>
          </a:xfrm>
        </p:grpSpPr>
        <p:sp>
          <p:nvSpPr>
            <p:cNvPr id="144" name="Freeform 8">
              <a:extLst>
                <a:ext uri="{FF2B5EF4-FFF2-40B4-BE49-F238E27FC236}">
                  <a16:creationId xmlns:a16="http://schemas.microsoft.com/office/drawing/2014/main" id="{8057B70B-F0F0-48DF-A724-7BB81B9B388C}"/>
                </a:ext>
              </a:extLst>
            </p:cNvPr>
            <p:cNvSpPr>
              <a:spLocks noEditPoints="1"/>
            </p:cNvSpPr>
            <p:nvPr/>
          </p:nvSpPr>
          <p:spPr bwMode="auto">
            <a:xfrm rot="19800000">
              <a:off x="1120847" y="2701366"/>
              <a:ext cx="348741" cy="304712"/>
            </a:xfrm>
            <a:custGeom>
              <a:avLst/>
              <a:gdLst>
                <a:gd name="T0" fmla="*/ 1068 w 1092"/>
                <a:gd name="T1" fmla="*/ 952 h 952"/>
                <a:gd name="T2" fmla="*/ 1068 w 1092"/>
                <a:gd name="T3" fmla="*/ 952 h 952"/>
                <a:gd name="T4" fmla="*/ 25 w 1092"/>
                <a:gd name="T5" fmla="*/ 952 h 952"/>
                <a:gd name="T6" fmla="*/ 4 w 1092"/>
                <a:gd name="T7" fmla="*/ 940 h 952"/>
                <a:gd name="T8" fmla="*/ 4 w 1092"/>
                <a:gd name="T9" fmla="*/ 916 h 952"/>
                <a:gd name="T10" fmla="*/ 526 w 1092"/>
                <a:gd name="T11" fmla="*/ 12 h 952"/>
                <a:gd name="T12" fmla="*/ 547 w 1092"/>
                <a:gd name="T13" fmla="*/ 0 h 952"/>
                <a:gd name="T14" fmla="*/ 567 w 1092"/>
                <a:gd name="T15" fmla="*/ 12 h 952"/>
                <a:gd name="T16" fmla="*/ 1088 w 1092"/>
                <a:gd name="T17" fmla="*/ 914 h 952"/>
                <a:gd name="T18" fmla="*/ 1092 w 1092"/>
                <a:gd name="T19" fmla="*/ 928 h 952"/>
                <a:gd name="T20" fmla="*/ 1068 w 1092"/>
                <a:gd name="T21" fmla="*/ 952 h 952"/>
                <a:gd name="T22" fmla="*/ 66 w 1092"/>
                <a:gd name="T23" fmla="*/ 904 h 952"/>
                <a:gd name="T24" fmla="*/ 1027 w 1092"/>
                <a:gd name="T25" fmla="*/ 904 h 952"/>
                <a:gd name="T26" fmla="*/ 547 w 1092"/>
                <a:gd name="T27" fmla="*/ 72 h 952"/>
                <a:gd name="T28" fmla="*/ 66 w 1092"/>
                <a:gd name="T29" fmla="*/ 90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95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5" name="Freeform 8">
              <a:extLst>
                <a:ext uri="{FF2B5EF4-FFF2-40B4-BE49-F238E27FC236}">
                  <a16:creationId xmlns:a16="http://schemas.microsoft.com/office/drawing/2014/main" id="{5CD14754-8C8A-429D-94C7-D2F77E762ABA}"/>
                </a:ext>
              </a:extLst>
            </p:cNvPr>
            <p:cNvSpPr>
              <a:spLocks noEditPoints="1"/>
            </p:cNvSpPr>
            <p:nvPr/>
          </p:nvSpPr>
          <p:spPr bwMode="auto">
            <a:xfrm rot="19800000">
              <a:off x="1038205" y="2662798"/>
              <a:ext cx="348741" cy="304712"/>
            </a:xfrm>
            <a:custGeom>
              <a:avLst/>
              <a:gdLst>
                <a:gd name="T0" fmla="*/ 1068 w 1092"/>
                <a:gd name="T1" fmla="*/ 952 h 952"/>
                <a:gd name="T2" fmla="*/ 1068 w 1092"/>
                <a:gd name="T3" fmla="*/ 952 h 952"/>
                <a:gd name="T4" fmla="*/ 25 w 1092"/>
                <a:gd name="T5" fmla="*/ 952 h 952"/>
                <a:gd name="T6" fmla="*/ 4 w 1092"/>
                <a:gd name="T7" fmla="*/ 940 h 952"/>
                <a:gd name="T8" fmla="*/ 4 w 1092"/>
                <a:gd name="T9" fmla="*/ 916 h 952"/>
                <a:gd name="T10" fmla="*/ 526 w 1092"/>
                <a:gd name="T11" fmla="*/ 12 h 952"/>
                <a:gd name="T12" fmla="*/ 547 w 1092"/>
                <a:gd name="T13" fmla="*/ 0 h 952"/>
                <a:gd name="T14" fmla="*/ 567 w 1092"/>
                <a:gd name="T15" fmla="*/ 12 h 952"/>
                <a:gd name="T16" fmla="*/ 1088 w 1092"/>
                <a:gd name="T17" fmla="*/ 914 h 952"/>
                <a:gd name="T18" fmla="*/ 1092 w 1092"/>
                <a:gd name="T19" fmla="*/ 928 h 952"/>
                <a:gd name="T20" fmla="*/ 1068 w 1092"/>
                <a:gd name="T21" fmla="*/ 952 h 952"/>
                <a:gd name="T22" fmla="*/ 66 w 1092"/>
                <a:gd name="T23" fmla="*/ 904 h 952"/>
                <a:gd name="T24" fmla="*/ 1027 w 1092"/>
                <a:gd name="T25" fmla="*/ 904 h 952"/>
                <a:gd name="T26" fmla="*/ 547 w 1092"/>
                <a:gd name="T27" fmla="*/ 72 h 952"/>
                <a:gd name="T28" fmla="*/ 66 w 1092"/>
                <a:gd name="T29" fmla="*/ 90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95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1"/>
            </a:solidFill>
            <a:ln w="19050">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49" name="Group 148">
            <a:extLst>
              <a:ext uri="{FF2B5EF4-FFF2-40B4-BE49-F238E27FC236}">
                <a16:creationId xmlns:a16="http://schemas.microsoft.com/office/drawing/2014/main" id="{74A56FE2-C98E-4F4D-9C28-647AF3CCA9F0}"/>
              </a:ext>
            </a:extLst>
          </p:cNvPr>
          <p:cNvGrpSpPr/>
          <p:nvPr/>
        </p:nvGrpSpPr>
        <p:grpSpPr>
          <a:xfrm>
            <a:off x="9040786" y="4942472"/>
            <a:ext cx="168220" cy="439422"/>
            <a:chOff x="454918" y="2338868"/>
            <a:chExt cx="133573" cy="348917"/>
          </a:xfrm>
        </p:grpSpPr>
        <p:sp>
          <p:nvSpPr>
            <p:cNvPr id="150" name="Freeform 5">
              <a:extLst>
                <a:ext uri="{FF2B5EF4-FFF2-40B4-BE49-F238E27FC236}">
                  <a16:creationId xmlns:a16="http://schemas.microsoft.com/office/drawing/2014/main" id="{E64DDFB9-E077-4451-A819-0E16AFBC8CF2}"/>
                </a:ext>
              </a:extLst>
            </p:cNvPr>
            <p:cNvSpPr>
              <a:spLocks/>
            </p:cNvSpPr>
            <p:nvPr/>
          </p:nvSpPr>
          <p:spPr bwMode="auto">
            <a:xfrm rot="19800000">
              <a:off x="537560" y="2377435"/>
              <a:ext cx="50931" cy="310350"/>
            </a:xfrm>
            <a:custGeom>
              <a:avLst/>
              <a:gdLst>
                <a:gd name="T0" fmla="*/ 34 w 138"/>
                <a:gd name="T1" fmla="*/ 841 h 841"/>
                <a:gd name="T2" fmla="*/ 18 w 138"/>
                <a:gd name="T3" fmla="*/ 835 h 841"/>
                <a:gd name="T4" fmla="*/ 16 w 138"/>
                <a:gd name="T5" fmla="*/ 801 h 841"/>
                <a:gd name="T6" fmla="*/ 79 w 138"/>
                <a:gd name="T7" fmla="*/ 729 h 841"/>
                <a:gd name="T8" fmla="*/ 17 w 138"/>
                <a:gd name="T9" fmla="*/ 654 h 841"/>
                <a:gd name="T10" fmla="*/ 18 w 138"/>
                <a:gd name="T11" fmla="*/ 624 h 841"/>
                <a:gd name="T12" fmla="*/ 81 w 138"/>
                <a:gd name="T13" fmla="*/ 549 h 841"/>
                <a:gd name="T14" fmla="*/ 20 w 138"/>
                <a:gd name="T15" fmla="*/ 476 h 841"/>
                <a:gd name="T16" fmla="*/ 20 w 138"/>
                <a:gd name="T17" fmla="*/ 445 h 841"/>
                <a:gd name="T18" fmla="*/ 71 w 138"/>
                <a:gd name="T19" fmla="*/ 388 h 841"/>
                <a:gd name="T20" fmla="*/ 7 w 138"/>
                <a:gd name="T21" fmla="*/ 310 h 841"/>
                <a:gd name="T22" fmla="*/ 8 w 138"/>
                <a:gd name="T23" fmla="*/ 279 h 841"/>
                <a:gd name="T24" fmla="*/ 71 w 138"/>
                <a:gd name="T25" fmla="*/ 208 h 841"/>
                <a:gd name="T26" fmla="*/ 7 w 138"/>
                <a:gd name="T27" fmla="*/ 130 h 841"/>
                <a:gd name="T28" fmla="*/ 8 w 138"/>
                <a:gd name="T29" fmla="*/ 100 h 841"/>
                <a:gd name="T30" fmla="*/ 82 w 138"/>
                <a:gd name="T31" fmla="*/ 12 h 841"/>
                <a:gd name="T32" fmla="*/ 115 w 138"/>
                <a:gd name="T33" fmla="*/ 9 h 841"/>
                <a:gd name="T34" fmla="*/ 118 w 138"/>
                <a:gd name="T35" fmla="*/ 42 h 841"/>
                <a:gd name="T36" fmla="*/ 57 w 138"/>
                <a:gd name="T37" fmla="*/ 115 h 841"/>
                <a:gd name="T38" fmla="*/ 121 w 138"/>
                <a:gd name="T39" fmla="*/ 194 h 841"/>
                <a:gd name="T40" fmla="*/ 120 w 138"/>
                <a:gd name="T41" fmla="*/ 225 h 841"/>
                <a:gd name="T42" fmla="*/ 57 w 138"/>
                <a:gd name="T43" fmla="*/ 296 h 841"/>
                <a:gd name="T44" fmla="*/ 121 w 138"/>
                <a:gd name="T45" fmla="*/ 374 h 841"/>
                <a:gd name="T46" fmla="*/ 120 w 138"/>
                <a:gd name="T47" fmla="*/ 405 h 841"/>
                <a:gd name="T48" fmla="*/ 70 w 138"/>
                <a:gd name="T49" fmla="*/ 461 h 841"/>
                <a:gd name="T50" fmla="*/ 130 w 138"/>
                <a:gd name="T51" fmla="*/ 534 h 841"/>
                <a:gd name="T52" fmla="*/ 130 w 138"/>
                <a:gd name="T53" fmla="*/ 564 h 841"/>
                <a:gd name="T54" fmla="*/ 67 w 138"/>
                <a:gd name="T55" fmla="*/ 639 h 841"/>
                <a:gd name="T56" fmla="*/ 129 w 138"/>
                <a:gd name="T57" fmla="*/ 714 h 841"/>
                <a:gd name="T58" fmla="*/ 128 w 138"/>
                <a:gd name="T59" fmla="*/ 745 h 841"/>
                <a:gd name="T60" fmla="*/ 52 w 138"/>
                <a:gd name="T61" fmla="*/ 833 h 841"/>
                <a:gd name="T62" fmla="*/ 34 w 138"/>
                <a:gd name="T63"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841">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1" name="Freeform 5">
              <a:extLst>
                <a:ext uri="{FF2B5EF4-FFF2-40B4-BE49-F238E27FC236}">
                  <a16:creationId xmlns:a16="http://schemas.microsoft.com/office/drawing/2014/main" id="{6D01B5C2-3DCE-494D-8854-DD0873EA9788}"/>
                </a:ext>
              </a:extLst>
            </p:cNvPr>
            <p:cNvSpPr>
              <a:spLocks/>
            </p:cNvSpPr>
            <p:nvPr/>
          </p:nvSpPr>
          <p:spPr bwMode="auto">
            <a:xfrm rot="19800000">
              <a:off x="454918" y="2338868"/>
              <a:ext cx="50931" cy="310350"/>
            </a:xfrm>
            <a:custGeom>
              <a:avLst/>
              <a:gdLst>
                <a:gd name="T0" fmla="*/ 34 w 138"/>
                <a:gd name="T1" fmla="*/ 841 h 841"/>
                <a:gd name="T2" fmla="*/ 18 w 138"/>
                <a:gd name="T3" fmla="*/ 835 h 841"/>
                <a:gd name="T4" fmla="*/ 16 w 138"/>
                <a:gd name="T5" fmla="*/ 801 h 841"/>
                <a:gd name="T6" fmla="*/ 79 w 138"/>
                <a:gd name="T7" fmla="*/ 729 h 841"/>
                <a:gd name="T8" fmla="*/ 17 w 138"/>
                <a:gd name="T9" fmla="*/ 654 h 841"/>
                <a:gd name="T10" fmla="*/ 18 w 138"/>
                <a:gd name="T11" fmla="*/ 624 h 841"/>
                <a:gd name="T12" fmla="*/ 81 w 138"/>
                <a:gd name="T13" fmla="*/ 549 h 841"/>
                <a:gd name="T14" fmla="*/ 20 w 138"/>
                <a:gd name="T15" fmla="*/ 476 h 841"/>
                <a:gd name="T16" fmla="*/ 20 w 138"/>
                <a:gd name="T17" fmla="*/ 445 h 841"/>
                <a:gd name="T18" fmla="*/ 71 w 138"/>
                <a:gd name="T19" fmla="*/ 388 h 841"/>
                <a:gd name="T20" fmla="*/ 7 w 138"/>
                <a:gd name="T21" fmla="*/ 310 h 841"/>
                <a:gd name="T22" fmla="*/ 8 w 138"/>
                <a:gd name="T23" fmla="*/ 279 h 841"/>
                <a:gd name="T24" fmla="*/ 71 w 138"/>
                <a:gd name="T25" fmla="*/ 208 h 841"/>
                <a:gd name="T26" fmla="*/ 7 w 138"/>
                <a:gd name="T27" fmla="*/ 130 h 841"/>
                <a:gd name="T28" fmla="*/ 8 w 138"/>
                <a:gd name="T29" fmla="*/ 100 h 841"/>
                <a:gd name="T30" fmla="*/ 82 w 138"/>
                <a:gd name="T31" fmla="*/ 12 h 841"/>
                <a:gd name="T32" fmla="*/ 115 w 138"/>
                <a:gd name="T33" fmla="*/ 9 h 841"/>
                <a:gd name="T34" fmla="*/ 118 w 138"/>
                <a:gd name="T35" fmla="*/ 42 h 841"/>
                <a:gd name="T36" fmla="*/ 57 w 138"/>
                <a:gd name="T37" fmla="*/ 115 h 841"/>
                <a:gd name="T38" fmla="*/ 121 w 138"/>
                <a:gd name="T39" fmla="*/ 194 h 841"/>
                <a:gd name="T40" fmla="*/ 120 w 138"/>
                <a:gd name="T41" fmla="*/ 225 h 841"/>
                <a:gd name="T42" fmla="*/ 57 w 138"/>
                <a:gd name="T43" fmla="*/ 296 h 841"/>
                <a:gd name="T44" fmla="*/ 121 w 138"/>
                <a:gd name="T45" fmla="*/ 374 h 841"/>
                <a:gd name="T46" fmla="*/ 120 w 138"/>
                <a:gd name="T47" fmla="*/ 405 h 841"/>
                <a:gd name="T48" fmla="*/ 70 w 138"/>
                <a:gd name="T49" fmla="*/ 461 h 841"/>
                <a:gd name="T50" fmla="*/ 130 w 138"/>
                <a:gd name="T51" fmla="*/ 534 h 841"/>
                <a:gd name="T52" fmla="*/ 130 w 138"/>
                <a:gd name="T53" fmla="*/ 564 h 841"/>
                <a:gd name="T54" fmla="*/ 67 w 138"/>
                <a:gd name="T55" fmla="*/ 639 h 841"/>
                <a:gd name="T56" fmla="*/ 129 w 138"/>
                <a:gd name="T57" fmla="*/ 714 h 841"/>
                <a:gd name="T58" fmla="*/ 128 w 138"/>
                <a:gd name="T59" fmla="*/ 745 h 841"/>
                <a:gd name="T60" fmla="*/ 52 w 138"/>
                <a:gd name="T61" fmla="*/ 833 h 841"/>
                <a:gd name="T62" fmla="*/ 34 w 138"/>
                <a:gd name="T63"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841">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w="1905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58" name="Group 157">
            <a:extLst>
              <a:ext uri="{FF2B5EF4-FFF2-40B4-BE49-F238E27FC236}">
                <a16:creationId xmlns:a16="http://schemas.microsoft.com/office/drawing/2014/main" id="{BACA085C-CBAD-4C62-90C5-522C264BF9C0}"/>
              </a:ext>
            </a:extLst>
          </p:cNvPr>
          <p:cNvGrpSpPr/>
          <p:nvPr/>
        </p:nvGrpSpPr>
        <p:grpSpPr>
          <a:xfrm>
            <a:off x="11364103" y="1089397"/>
            <a:ext cx="198924" cy="155118"/>
            <a:chOff x="1453368" y="1325519"/>
            <a:chExt cx="198924" cy="155118"/>
          </a:xfrm>
        </p:grpSpPr>
        <p:sp>
          <p:nvSpPr>
            <p:cNvPr id="159" name="Freeform 9">
              <a:extLst>
                <a:ext uri="{FF2B5EF4-FFF2-40B4-BE49-F238E27FC236}">
                  <a16:creationId xmlns:a16="http://schemas.microsoft.com/office/drawing/2014/main" id="{E6BA721A-5C7B-4F1D-A9F5-AF048C13DD51}"/>
                </a:ext>
              </a:extLst>
            </p:cNvPr>
            <p:cNvSpPr>
              <a:spLocks noEditPoints="1"/>
            </p:cNvSpPr>
            <p:nvPr/>
          </p:nvSpPr>
          <p:spPr bwMode="auto">
            <a:xfrm>
              <a:off x="1536010" y="1364087"/>
              <a:ext cx="116282" cy="116550"/>
            </a:xfrm>
            <a:custGeom>
              <a:avLst/>
              <a:gdLst>
                <a:gd name="T0" fmla="*/ 108 w 216"/>
                <a:gd name="T1" fmla="*/ 216 h 216"/>
                <a:gd name="T2" fmla="*/ 0 w 216"/>
                <a:gd name="T3" fmla="*/ 108 h 216"/>
                <a:gd name="T4" fmla="*/ 108 w 216"/>
                <a:gd name="T5" fmla="*/ 0 h 216"/>
                <a:gd name="T6" fmla="*/ 216 w 216"/>
                <a:gd name="T7" fmla="*/ 108 h 216"/>
                <a:gd name="T8" fmla="*/ 108 w 216"/>
                <a:gd name="T9" fmla="*/ 216 h 216"/>
                <a:gd name="T10" fmla="*/ 108 w 216"/>
                <a:gd name="T11" fmla="*/ 48 h 216"/>
                <a:gd name="T12" fmla="*/ 48 w 216"/>
                <a:gd name="T13" fmla="*/ 108 h 216"/>
                <a:gd name="T14" fmla="*/ 108 w 216"/>
                <a:gd name="T15" fmla="*/ 168 h 216"/>
                <a:gd name="T16" fmla="*/ 168 w 216"/>
                <a:gd name="T17" fmla="*/ 108 h 216"/>
                <a:gd name="T18" fmla="*/ 108 w 216"/>
                <a:gd name="T19"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sp>
          <p:nvSpPr>
            <p:cNvPr id="160" name="Freeform 9">
              <a:extLst>
                <a:ext uri="{FF2B5EF4-FFF2-40B4-BE49-F238E27FC236}">
                  <a16:creationId xmlns:a16="http://schemas.microsoft.com/office/drawing/2014/main" id="{1A2184FA-252D-4DE6-A451-DD211F705A3D}"/>
                </a:ext>
              </a:extLst>
            </p:cNvPr>
            <p:cNvSpPr>
              <a:spLocks noEditPoints="1"/>
            </p:cNvSpPr>
            <p:nvPr/>
          </p:nvSpPr>
          <p:spPr bwMode="auto">
            <a:xfrm>
              <a:off x="1453368" y="1325519"/>
              <a:ext cx="116282" cy="116550"/>
            </a:xfrm>
            <a:custGeom>
              <a:avLst/>
              <a:gdLst>
                <a:gd name="T0" fmla="*/ 108 w 216"/>
                <a:gd name="T1" fmla="*/ 216 h 216"/>
                <a:gd name="T2" fmla="*/ 0 w 216"/>
                <a:gd name="T3" fmla="*/ 108 h 216"/>
                <a:gd name="T4" fmla="*/ 108 w 216"/>
                <a:gd name="T5" fmla="*/ 0 h 216"/>
                <a:gd name="T6" fmla="*/ 216 w 216"/>
                <a:gd name="T7" fmla="*/ 108 h 216"/>
                <a:gd name="T8" fmla="*/ 108 w 216"/>
                <a:gd name="T9" fmla="*/ 216 h 216"/>
                <a:gd name="T10" fmla="*/ 108 w 216"/>
                <a:gd name="T11" fmla="*/ 48 h 216"/>
                <a:gd name="T12" fmla="*/ 48 w 216"/>
                <a:gd name="T13" fmla="*/ 108 h 216"/>
                <a:gd name="T14" fmla="*/ 108 w 216"/>
                <a:gd name="T15" fmla="*/ 168 h 216"/>
                <a:gd name="T16" fmla="*/ 168 w 216"/>
                <a:gd name="T17" fmla="*/ 108 h 216"/>
                <a:gd name="T18" fmla="*/ 108 w 216"/>
                <a:gd name="T19"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w="1905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grpSp>
      <p:sp>
        <p:nvSpPr>
          <p:cNvPr id="161" name="Freeform 5">
            <a:extLst>
              <a:ext uri="{FF2B5EF4-FFF2-40B4-BE49-F238E27FC236}">
                <a16:creationId xmlns:a16="http://schemas.microsoft.com/office/drawing/2014/main" id="{0E062E95-73D5-49D2-9295-42CA1E34281F}"/>
              </a:ext>
            </a:extLst>
          </p:cNvPr>
          <p:cNvSpPr>
            <a:spLocks/>
          </p:cNvSpPr>
          <p:nvPr/>
        </p:nvSpPr>
        <p:spPr bwMode="auto">
          <a:xfrm rot="20700000">
            <a:off x="9815272" y="2220886"/>
            <a:ext cx="686079" cy="766098"/>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accent4"/>
          </a:solidFill>
          <a:ln>
            <a:noFill/>
          </a:ln>
          <a:effectLst>
            <a:outerShdw blurRad="406400" dist="38100" dir="5400000" algn="t" rotWithShape="0">
              <a:schemeClr val="accent4">
                <a:lumMod val="75000"/>
                <a:alpha val="7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pic>
        <p:nvPicPr>
          <p:cNvPr id="6" name="图片占位符 5">
            <a:extLst>
              <a:ext uri="{FF2B5EF4-FFF2-40B4-BE49-F238E27FC236}">
                <a16:creationId xmlns:a16="http://schemas.microsoft.com/office/drawing/2014/main" id="{608B7408-2648-4E7C-9D25-98CD7787B9E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 b="1"/>
          <a:stretch>
            <a:fillRect/>
          </a:stretch>
        </p:blip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439" y="904117"/>
            <a:ext cx="10622280" cy="5939783"/>
          </a:xfrm>
          <a:prstGeom prst="rect">
            <a:avLst/>
          </a:prstGeom>
        </p:spPr>
      </p:pic>
    </p:spTree>
    <p:extLst>
      <p:ext uri="{BB962C8B-B14F-4D97-AF65-F5344CB8AC3E}">
        <p14:creationId xmlns:p14="http://schemas.microsoft.com/office/powerpoint/2010/main" val="3936860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164" y="2206646"/>
            <a:ext cx="6209670" cy="2444708"/>
          </a:xfrm>
          <a:prstGeom prst="rect">
            <a:avLst/>
          </a:prstGeom>
        </p:spPr>
      </p:pic>
    </p:spTree>
    <p:extLst>
      <p:ext uri="{BB962C8B-B14F-4D97-AF65-F5344CB8AC3E}">
        <p14:creationId xmlns:p14="http://schemas.microsoft.com/office/powerpoint/2010/main" val="341565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8CCF82A-16D1-4483-9364-297C4C39CEDB}"/>
              </a:ext>
            </a:extLst>
          </p:cNvPr>
          <p:cNvSpPr txBox="1">
            <a:spLocks/>
          </p:cNvSpPr>
          <p:nvPr/>
        </p:nvSpPr>
        <p:spPr>
          <a:xfrm>
            <a:off x="3083153" y="827314"/>
            <a:ext cx="6613525" cy="1143000"/>
          </a:xfrm>
          <a:prstGeom prst="rect">
            <a:avLst/>
          </a:prstGeom>
          <a:solidFill>
            <a:schemeClr val="accent2">
              <a:lumMod val="40000"/>
              <a:lumOff val="6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err="1">
                <a:latin typeface="Times New Roman" panose="02020603050405020304" pitchFamily="18" charset="0"/>
                <a:ea typeface="Tahoma" panose="020B0604030504040204" pitchFamily="34" charset="0"/>
                <a:cs typeface="Times New Roman" panose="02020603050405020304" pitchFamily="18" charset="0"/>
              </a:rPr>
              <a:t>Miêu</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tả</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các</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bộ</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phận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cây</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cối</a:t>
            </a:r>
            <a:endParaRPr lang="en-US" sz="36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EEFC8129-AE44-4A9C-BC75-E44AE8D92405}"/>
              </a:ext>
            </a:extLst>
          </p:cNvPr>
          <p:cNvGrpSpPr>
            <a:grpSpLocks/>
          </p:cNvGrpSpPr>
          <p:nvPr/>
        </p:nvGrpSpPr>
        <p:grpSpPr bwMode="auto">
          <a:xfrm>
            <a:off x="3335565" y="1970314"/>
            <a:ext cx="6613524" cy="1166813"/>
            <a:chOff x="1708278" y="1828842"/>
            <a:chExt cx="6108435" cy="1166902"/>
          </a:xfrm>
        </p:grpSpPr>
        <p:cxnSp>
          <p:nvCxnSpPr>
            <p:cNvPr id="22" name="Straight Arrow Connector 21">
              <a:extLst>
                <a:ext uri="{FF2B5EF4-FFF2-40B4-BE49-F238E27FC236}">
                  <a16:creationId xmlns:a16="http://schemas.microsoft.com/office/drawing/2014/main" id="{DE87BE5D-42E8-41FA-AFAD-7893F40B7DF6}"/>
                </a:ext>
              </a:extLst>
            </p:cNvPr>
            <p:cNvCxnSpPr/>
            <p:nvPr/>
          </p:nvCxnSpPr>
          <p:spPr>
            <a:xfrm>
              <a:off x="4762496" y="1828842"/>
              <a:ext cx="0" cy="114308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1E7A1979-47AC-4BEB-9352-D9E7107C7E33}"/>
                </a:ext>
              </a:extLst>
            </p:cNvPr>
            <p:cNvCxnSpPr/>
            <p:nvPr/>
          </p:nvCxnSpPr>
          <p:spPr>
            <a:xfrm>
              <a:off x="1708278" y="2286077"/>
              <a:ext cx="6108435"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Straight Arrow Connector 23">
              <a:extLst>
                <a:ext uri="{FF2B5EF4-FFF2-40B4-BE49-F238E27FC236}">
                  <a16:creationId xmlns:a16="http://schemas.microsoft.com/office/drawing/2014/main" id="{03EB36E6-47A1-4ADF-B645-7BAAE1AAB8EF}"/>
                </a:ext>
              </a:extLst>
            </p:cNvPr>
            <p:cNvCxnSpPr/>
            <p:nvPr/>
          </p:nvCxnSpPr>
          <p:spPr>
            <a:xfrm>
              <a:off x="1714628" y="2286077"/>
              <a:ext cx="0" cy="70966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1" name="Straight Arrow Connector 40">
              <a:extLst>
                <a:ext uri="{FF2B5EF4-FFF2-40B4-BE49-F238E27FC236}">
                  <a16:creationId xmlns:a16="http://schemas.microsoft.com/office/drawing/2014/main" id="{35365F77-E320-494B-A3B2-DBCEB71134B4}"/>
                </a:ext>
              </a:extLst>
            </p:cNvPr>
            <p:cNvCxnSpPr/>
            <p:nvPr/>
          </p:nvCxnSpPr>
          <p:spPr>
            <a:xfrm>
              <a:off x="7810363" y="2286077"/>
              <a:ext cx="0" cy="70966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
        <p:nvSpPr>
          <p:cNvPr id="42" name="Rounded Rectangle 15">
            <a:extLst>
              <a:ext uri="{FF2B5EF4-FFF2-40B4-BE49-F238E27FC236}">
                <a16:creationId xmlns:a16="http://schemas.microsoft.com/office/drawing/2014/main" id="{AEB0C385-7C54-451A-8CBE-5E00F58A524F}"/>
              </a:ext>
            </a:extLst>
          </p:cNvPr>
          <p:cNvSpPr/>
          <p:nvPr/>
        </p:nvSpPr>
        <p:spPr>
          <a:xfrm>
            <a:off x="1894114" y="3137127"/>
            <a:ext cx="2908123" cy="147841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Nêu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p>
          <a:p>
            <a:pPr algn="ctr" eaLnBrk="1" hangingPunct="1">
              <a:defRPr/>
            </a:pP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đặc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bộ</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phận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tả</a:t>
            </a:r>
            <a:r>
              <a:rPr lang="en-US" sz="2800" dirty="0">
                <a:solidFill>
                  <a:schemeClr val="tx1"/>
                </a:solidFill>
                <a:latin typeface="Times New Roman" pitchFamily="18" charset="0"/>
                <a:cs typeface="Times New Roman" pitchFamily="18" charset="0"/>
              </a:rPr>
              <a:t>.</a:t>
            </a:r>
          </a:p>
        </p:txBody>
      </p:sp>
      <p:sp>
        <p:nvSpPr>
          <p:cNvPr id="43" name="Rounded Rectangle 17">
            <a:extLst>
              <a:ext uri="{FF2B5EF4-FFF2-40B4-BE49-F238E27FC236}">
                <a16:creationId xmlns:a16="http://schemas.microsoft.com/office/drawing/2014/main" id="{915BEB17-6230-41D6-9DEF-4B3F131C93C8}"/>
              </a:ext>
            </a:extLst>
          </p:cNvPr>
          <p:cNvSpPr/>
          <p:nvPr/>
        </p:nvSpPr>
        <p:spPr>
          <a:xfrm>
            <a:off x="5404969" y="3113314"/>
            <a:ext cx="2289175" cy="119538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Tả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theo</a:t>
            </a:r>
            <a:r>
              <a:rPr lang="en-US" sz="2800" dirty="0">
                <a:solidFill>
                  <a:schemeClr val="tx1"/>
                </a:solidFill>
                <a:latin typeface="Times New Roman" pitchFamily="18" charset="0"/>
                <a:cs typeface="Times New Roman" pitchFamily="18" charset="0"/>
              </a:rPr>
              <a:t> </a:t>
            </a:r>
          </a:p>
          <a:p>
            <a:pPr algn="ctr" eaLnBrk="1" hangingPunct="1">
              <a:defRPr/>
            </a:pP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hợp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lí</a:t>
            </a:r>
            <a:endParaRPr lang="en-US" sz="2800" dirty="0">
              <a:solidFill>
                <a:schemeClr val="tx1"/>
              </a:solidFill>
              <a:latin typeface="Times New Roman" pitchFamily="18" charset="0"/>
              <a:cs typeface="Times New Roman" pitchFamily="18" charset="0"/>
            </a:endParaRPr>
          </a:p>
        </p:txBody>
      </p:sp>
      <p:sp>
        <p:nvSpPr>
          <p:cNvPr id="44" name="Rounded Rectangle 18">
            <a:extLst>
              <a:ext uri="{FF2B5EF4-FFF2-40B4-BE49-F238E27FC236}">
                <a16:creationId xmlns:a16="http://schemas.microsoft.com/office/drawing/2014/main" id="{330D1902-392F-4F6B-87E0-018D0A849BE3}"/>
              </a:ext>
            </a:extLst>
          </p:cNvPr>
          <p:cNvSpPr/>
          <p:nvPr/>
        </p:nvSpPr>
        <p:spPr>
          <a:xfrm>
            <a:off x="8309398" y="3113314"/>
            <a:ext cx="3298369" cy="1195388"/>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p>
          <a:p>
            <a:pPr algn="ctr" eaLnBrk="1" hangingPunct="1">
              <a:defRPr/>
            </a:pPr>
            <a:r>
              <a:rPr lang="en-US" sz="2800" dirty="0" err="1">
                <a:solidFill>
                  <a:schemeClr val="tx1"/>
                </a:solidFill>
                <a:latin typeface="Times New Roman" pitchFamily="18" charset="0"/>
                <a:cs typeface="Times New Roman" pitchFamily="18" charset="0"/>
              </a:rPr>
              <a:t>biện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pháp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nghệ</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thuật</a:t>
            </a:r>
            <a:endParaRPr lang="en-US" sz="2800" dirty="0">
              <a:solidFill>
                <a:schemeClr val="tx1"/>
              </a:solidFill>
              <a:latin typeface="Times New Roman" pitchFamily="18" charset="0"/>
              <a:cs typeface="Times New Roman" pitchFamily="18" charset="0"/>
            </a:endParaRPr>
          </a:p>
        </p:txBody>
      </p:sp>
      <p:grpSp>
        <p:nvGrpSpPr>
          <p:cNvPr id="45" name="Group 44">
            <a:extLst>
              <a:ext uri="{FF2B5EF4-FFF2-40B4-BE49-F238E27FC236}">
                <a16:creationId xmlns:a16="http://schemas.microsoft.com/office/drawing/2014/main" id="{57301943-E7AF-4922-88FA-AACA1980CE7B}"/>
              </a:ext>
            </a:extLst>
          </p:cNvPr>
          <p:cNvGrpSpPr>
            <a:grpSpLocks/>
          </p:cNvGrpSpPr>
          <p:nvPr/>
        </p:nvGrpSpPr>
        <p:grpSpPr bwMode="auto">
          <a:xfrm>
            <a:off x="5655152" y="4303940"/>
            <a:ext cx="1563432" cy="1001712"/>
            <a:chOff x="3598832" y="4164486"/>
            <a:chExt cx="1946336" cy="1000557"/>
          </a:xfrm>
        </p:grpSpPr>
        <p:cxnSp>
          <p:nvCxnSpPr>
            <p:cNvPr id="46" name="Straight Arrow Connector 45">
              <a:extLst>
                <a:ext uri="{FF2B5EF4-FFF2-40B4-BE49-F238E27FC236}">
                  <a16:creationId xmlns:a16="http://schemas.microsoft.com/office/drawing/2014/main" id="{72BE5035-7AF4-4934-A477-F2E79D363689}"/>
                </a:ext>
              </a:extLst>
            </p:cNvPr>
            <p:cNvCxnSpPr/>
            <p:nvPr/>
          </p:nvCxnSpPr>
          <p:spPr>
            <a:xfrm>
              <a:off x="4571999" y="4164486"/>
              <a:ext cx="0" cy="58669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7" name="Straight Connector 46">
              <a:extLst>
                <a:ext uri="{FF2B5EF4-FFF2-40B4-BE49-F238E27FC236}">
                  <a16:creationId xmlns:a16="http://schemas.microsoft.com/office/drawing/2014/main" id="{A2444556-00CB-4FC6-A9E4-89A552420FD2}"/>
                </a:ext>
              </a:extLst>
            </p:cNvPr>
            <p:cNvCxnSpPr/>
            <p:nvPr/>
          </p:nvCxnSpPr>
          <p:spPr>
            <a:xfrm>
              <a:off x="3598832" y="4724227"/>
              <a:ext cx="194633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48" name="Straight Arrow Connector 47">
              <a:extLst>
                <a:ext uri="{FF2B5EF4-FFF2-40B4-BE49-F238E27FC236}">
                  <a16:creationId xmlns:a16="http://schemas.microsoft.com/office/drawing/2014/main" id="{FEF3E1B5-1247-4D06-AA78-B82A12E824C1}"/>
                </a:ext>
              </a:extLst>
            </p:cNvPr>
            <p:cNvCxnSpPr/>
            <p:nvPr/>
          </p:nvCxnSpPr>
          <p:spPr>
            <a:xfrm>
              <a:off x="3598832" y="4724227"/>
              <a:ext cx="0" cy="4408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9" name="Straight Arrow Connector 48">
              <a:extLst>
                <a:ext uri="{FF2B5EF4-FFF2-40B4-BE49-F238E27FC236}">
                  <a16:creationId xmlns:a16="http://schemas.microsoft.com/office/drawing/2014/main" id="{402BD7D5-6888-42A1-AA87-C00CD269E8C6}"/>
                </a:ext>
              </a:extLst>
            </p:cNvPr>
            <p:cNvCxnSpPr/>
            <p:nvPr/>
          </p:nvCxnSpPr>
          <p:spPr>
            <a:xfrm>
              <a:off x="5537230" y="4724227"/>
              <a:ext cx="0" cy="4408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
        <p:nvSpPr>
          <p:cNvPr id="50" name="Rounded Rectangle 23">
            <a:extLst>
              <a:ext uri="{FF2B5EF4-FFF2-40B4-BE49-F238E27FC236}">
                <a16:creationId xmlns:a16="http://schemas.microsoft.com/office/drawing/2014/main" id="{770F7518-D22E-4F3C-AA39-B7879ED1D6E4}"/>
              </a:ext>
            </a:extLst>
          </p:cNvPr>
          <p:cNvSpPr/>
          <p:nvPr/>
        </p:nvSpPr>
        <p:spPr>
          <a:xfrm>
            <a:off x="4411890" y="5305652"/>
            <a:ext cx="1946275" cy="1008062"/>
          </a:xfrm>
          <a:prstGeom prst="roundRect">
            <a:avLst/>
          </a:prstGeom>
          <a:solidFill>
            <a:srgbClr val="FCB0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a:solidFill>
                  <a:schemeClr val="tx1"/>
                </a:solidFill>
                <a:latin typeface="Times New Roman" pitchFamily="18" charset="0"/>
                <a:cs typeface="Times New Roman" pitchFamily="18" charset="0"/>
              </a:rPr>
              <a:t>Trình tự </a:t>
            </a:r>
          </a:p>
          <a:p>
            <a:pPr algn="ctr" eaLnBrk="1" hangingPunct="1">
              <a:defRPr/>
            </a:pPr>
            <a:r>
              <a:rPr lang="en-US" sz="2800">
                <a:solidFill>
                  <a:schemeClr val="tx1"/>
                </a:solidFill>
                <a:latin typeface="Times New Roman" pitchFamily="18" charset="0"/>
                <a:cs typeface="Times New Roman" pitchFamily="18" charset="0"/>
              </a:rPr>
              <a:t>thời gian</a:t>
            </a:r>
          </a:p>
        </p:txBody>
      </p:sp>
      <p:sp>
        <p:nvSpPr>
          <p:cNvPr id="51" name="Rounded Rectangle 24">
            <a:extLst>
              <a:ext uri="{FF2B5EF4-FFF2-40B4-BE49-F238E27FC236}">
                <a16:creationId xmlns:a16="http://schemas.microsoft.com/office/drawing/2014/main" id="{33E85C60-A2DD-4E1F-B502-E6C1A37B9F63}"/>
              </a:ext>
            </a:extLst>
          </p:cNvPr>
          <p:cNvSpPr/>
          <p:nvPr/>
        </p:nvSpPr>
        <p:spPr>
          <a:xfrm>
            <a:off x="6442530" y="5305651"/>
            <a:ext cx="1934110" cy="1008063"/>
          </a:xfrm>
          <a:prstGeom prst="roundRect">
            <a:avLst/>
          </a:prstGeom>
          <a:solidFill>
            <a:srgbClr val="FCB0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p>
          <a:p>
            <a:pPr algn="ctr" eaLnBrk="1" hangingPunct="1">
              <a:defRPr/>
            </a:pP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gian</a:t>
            </a:r>
            <a:endParaRPr lang="en-US" sz="2800" dirty="0">
              <a:solidFill>
                <a:schemeClr val="tx1"/>
              </a:solidFill>
              <a:latin typeface="Times New Roman" pitchFamily="18" charset="0"/>
              <a:cs typeface="Times New Roman" pitchFamily="18" charset="0"/>
            </a:endParaRPr>
          </a:p>
        </p:txBody>
      </p:sp>
      <p:grpSp>
        <p:nvGrpSpPr>
          <p:cNvPr id="52" name="Group 51">
            <a:extLst>
              <a:ext uri="{FF2B5EF4-FFF2-40B4-BE49-F238E27FC236}">
                <a16:creationId xmlns:a16="http://schemas.microsoft.com/office/drawing/2014/main" id="{D792F9A7-556E-44D5-BF2E-504F8953A4CC}"/>
              </a:ext>
            </a:extLst>
          </p:cNvPr>
          <p:cNvGrpSpPr>
            <a:grpSpLocks/>
          </p:cNvGrpSpPr>
          <p:nvPr/>
        </p:nvGrpSpPr>
        <p:grpSpPr bwMode="auto">
          <a:xfrm>
            <a:off x="9112717" y="4303940"/>
            <a:ext cx="1720840" cy="1001712"/>
            <a:chOff x="7120531" y="4164485"/>
            <a:chExt cx="998778" cy="1000557"/>
          </a:xfrm>
        </p:grpSpPr>
        <p:cxnSp>
          <p:nvCxnSpPr>
            <p:cNvPr id="53" name="Straight Arrow Connector 52">
              <a:extLst>
                <a:ext uri="{FF2B5EF4-FFF2-40B4-BE49-F238E27FC236}">
                  <a16:creationId xmlns:a16="http://schemas.microsoft.com/office/drawing/2014/main" id="{7B73F1E4-E70D-4B82-BDFC-9CEEF2B9E545}"/>
                </a:ext>
              </a:extLst>
            </p:cNvPr>
            <p:cNvCxnSpPr/>
            <p:nvPr/>
          </p:nvCxnSpPr>
          <p:spPr>
            <a:xfrm>
              <a:off x="7619920" y="4164485"/>
              <a:ext cx="0" cy="58669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4" name="Straight Connector 53">
              <a:extLst>
                <a:ext uri="{FF2B5EF4-FFF2-40B4-BE49-F238E27FC236}">
                  <a16:creationId xmlns:a16="http://schemas.microsoft.com/office/drawing/2014/main" id="{CC937745-3B9C-4360-AB07-38D621B3D56B}"/>
                </a:ext>
              </a:extLst>
            </p:cNvPr>
            <p:cNvCxnSpPr/>
            <p:nvPr/>
          </p:nvCxnSpPr>
          <p:spPr>
            <a:xfrm>
              <a:off x="7120531" y="4724226"/>
              <a:ext cx="998778"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55" name="Straight Arrow Connector 54">
              <a:extLst>
                <a:ext uri="{FF2B5EF4-FFF2-40B4-BE49-F238E27FC236}">
                  <a16:creationId xmlns:a16="http://schemas.microsoft.com/office/drawing/2014/main" id="{53D6FD6C-24DC-4F0D-9498-4E1B113260B8}"/>
                </a:ext>
              </a:extLst>
            </p:cNvPr>
            <p:cNvCxnSpPr/>
            <p:nvPr/>
          </p:nvCxnSpPr>
          <p:spPr>
            <a:xfrm>
              <a:off x="7120531" y="4724226"/>
              <a:ext cx="0" cy="4408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6" name="Straight Arrow Connector 55">
              <a:extLst>
                <a:ext uri="{FF2B5EF4-FFF2-40B4-BE49-F238E27FC236}">
                  <a16:creationId xmlns:a16="http://schemas.microsoft.com/office/drawing/2014/main" id="{7FBA80FF-5EF0-4CCA-99B9-CC8569AF2EDA}"/>
                </a:ext>
              </a:extLst>
            </p:cNvPr>
            <p:cNvCxnSpPr/>
            <p:nvPr/>
          </p:nvCxnSpPr>
          <p:spPr>
            <a:xfrm>
              <a:off x="8119309" y="4724226"/>
              <a:ext cx="0" cy="4408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
        <p:nvSpPr>
          <p:cNvPr id="57" name="Rounded Rectangle 29">
            <a:extLst>
              <a:ext uri="{FF2B5EF4-FFF2-40B4-BE49-F238E27FC236}">
                <a16:creationId xmlns:a16="http://schemas.microsoft.com/office/drawing/2014/main" id="{BED9A452-B9B4-4B5E-A50A-434ABCB392D9}"/>
              </a:ext>
            </a:extLst>
          </p:cNvPr>
          <p:cNvSpPr/>
          <p:nvPr/>
        </p:nvSpPr>
        <p:spPr>
          <a:xfrm>
            <a:off x="8461845" y="5305652"/>
            <a:ext cx="1386950" cy="74295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cs typeface="Times New Roman" pitchFamily="18" charset="0"/>
              </a:rPr>
              <a:t>So </a:t>
            </a:r>
            <a:r>
              <a:rPr lang="en-US" sz="2800" dirty="0" err="1">
                <a:solidFill>
                  <a:schemeClr val="tx1"/>
                </a:solidFill>
                <a:latin typeface="Times New Roman" pitchFamily="18" charset="0"/>
                <a:cs typeface="Times New Roman" pitchFamily="18" charset="0"/>
              </a:rPr>
              <a:t>sánh</a:t>
            </a:r>
            <a:endParaRPr lang="en-US" sz="2800" dirty="0">
              <a:solidFill>
                <a:schemeClr val="tx1"/>
              </a:solidFill>
              <a:latin typeface="Times New Roman" pitchFamily="18" charset="0"/>
              <a:cs typeface="Times New Roman" pitchFamily="18" charset="0"/>
            </a:endParaRPr>
          </a:p>
        </p:txBody>
      </p:sp>
      <p:sp>
        <p:nvSpPr>
          <p:cNvPr id="58" name="Rounded Rectangle 30">
            <a:extLst>
              <a:ext uri="{FF2B5EF4-FFF2-40B4-BE49-F238E27FC236}">
                <a16:creationId xmlns:a16="http://schemas.microsoft.com/office/drawing/2014/main" id="{167257C4-2113-4139-81CC-1547422F283B}"/>
              </a:ext>
            </a:extLst>
          </p:cNvPr>
          <p:cNvSpPr/>
          <p:nvPr/>
        </p:nvSpPr>
        <p:spPr>
          <a:xfrm>
            <a:off x="10046180" y="5305652"/>
            <a:ext cx="1720841" cy="74295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Nhân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hóa</a:t>
            </a:r>
            <a:endParaRPr lang="en-US" sz="2800" dirty="0">
              <a:solidFill>
                <a:schemeClr val="tx1"/>
              </a:solidFill>
              <a:latin typeface="Times New Roman" pitchFamily="18" charset="0"/>
              <a:cs typeface="Times New Roman" pitchFamily="18" charset="0"/>
            </a:endParaRPr>
          </a:p>
        </p:txBody>
      </p:sp>
      <p:sp>
        <p:nvSpPr>
          <p:cNvPr id="26" name="Title 1">
            <a:extLst>
              <a:ext uri="{FF2B5EF4-FFF2-40B4-BE49-F238E27FC236}">
                <a16:creationId xmlns:a16="http://schemas.microsoft.com/office/drawing/2014/main" id="{D89C95C8-4A71-460A-A5D3-1CC89F8E9AEF}"/>
              </a:ext>
            </a:extLst>
          </p:cNvPr>
          <p:cNvSpPr txBox="1">
            <a:spLocks/>
          </p:cNvSpPr>
          <p:nvPr/>
        </p:nvSpPr>
        <p:spPr>
          <a:xfrm>
            <a:off x="3130104" y="840808"/>
            <a:ext cx="6613525" cy="1143000"/>
          </a:xfrm>
          <a:prstGeom prst="rect">
            <a:avLst/>
          </a:prstGeom>
          <a:solidFill>
            <a:schemeClr val="accent2">
              <a:lumMod val="40000"/>
              <a:lumOff val="6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err="1">
                <a:latin typeface="Times New Roman" panose="02020603050405020304" pitchFamily="18" charset="0"/>
                <a:ea typeface="Tahoma" panose="020B0604030504040204" pitchFamily="34" charset="0"/>
                <a:cs typeface="Times New Roman" panose="02020603050405020304" pitchFamily="18" charset="0"/>
              </a:rPr>
              <a:t>Miêu</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tả</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các</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bộ</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phận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cây</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cối</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cần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lưu</a:t>
            </a:r>
            <a:r>
              <a:rPr lang="en-US" sz="3600" dirty="0">
                <a:latin typeface="Times New Roman" panose="02020603050405020304" pitchFamily="18" charset="0"/>
                <a:ea typeface="Tahoma" panose="020B0604030504040204" pitchFamily="34" charset="0"/>
                <a:cs typeface="Times New Roman" panose="02020603050405020304" pitchFamily="18" charset="0"/>
              </a:rPr>
              <a:t> ý </a:t>
            </a:r>
            <a:r>
              <a:rPr lang="en-US" sz="3600" dirty="0" err="1">
                <a:latin typeface="Times New Roman" panose="02020603050405020304" pitchFamily="18" charset="0"/>
                <a:ea typeface="Tahoma" panose="020B0604030504040204" pitchFamily="34" charset="0"/>
                <a:cs typeface="Times New Roman" panose="02020603050405020304" pitchFamily="18" charset="0"/>
              </a:rPr>
              <a:t>điều</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gì</a:t>
            </a:r>
            <a:r>
              <a:rPr lang="en-US" sz="3600" dirty="0">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927639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animBg="1"/>
      <p:bldP spid="43" grpId="0" animBg="1"/>
      <p:bldP spid="44" grpId="0" animBg="1"/>
      <p:bldP spid="50" grpId="0" animBg="1"/>
      <p:bldP spid="51" grpId="0" animBg="1"/>
      <p:bldP spid="57" grpId="0" animBg="1"/>
      <p:bldP spid="58" grpId="0"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FE26C1B-1478-491E-BC4D-C789BA70A8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V="1">
            <a:off x="10522856" y="190652"/>
            <a:ext cx="1779543" cy="1641628"/>
          </a:xfrm>
          <a:prstGeom prst="rect">
            <a:avLst/>
          </a:prstGeom>
        </p:spPr>
      </p:pic>
      <p:pic>
        <p:nvPicPr>
          <p:cNvPr id="39" name="图片 38">
            <a:extLst>
              <a:ext uri="{FF2B5EF4-FFF2-40B4-BE49-F238E27FC236}">
                <a16:creationId xmlns:a16="http://schemas.microsoft.com/office/drawing/2014/main" id="{D9561172-7849-43EF-93C7-121794877EF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91725" y="4562587"/>
            <a:ext cx="966190" cy="966190"/>
          </a:xfrm>
          <a:prstGeom prst="rect">
            <a:avLst/>
          </a:prstGeom>
        </p:spPr>
      </p:pic>
      <p:sp>
        <p:nvSpPr>
          <p:cNvPr id="40" name="Rectangle 1">
            <a:extLst>
              <a:ext uri="{FF2B5EF4-FFF2-40B4-BE49-F238E27FC236}">
                <a16:creationId xmlns:a16="http://schemas.microsoft.com/office/drawing/2014/main" id="{B783331E-62B3-48D2-BD79-69B6D3754F65}"/>
              </a:ext>
            </a:extLst>
          </p:cNvPr>
          <p:cNvSpPr>
            <a:spLocks noChangeArrowheads="1"/>
          </p:cNvSpPr>
          <p:nvPr/>
        </p:nvSpPr>
        <p:spPr bwMode="auto">
          <a:xfrm>
            <a:off x="5084069" y="2317397"/>
            <a:ext cx="6403081" cy="1074625"/>
          </a:xfrm>
          <a:prstGeom prst="rect">
            <a:avLst/>
          </a:prstGeom>
          <a:noFill/>
          <a:ln>
            <a:noFill/>
          </a:ln>
          <a:effectLst/>
        </p:spPr>
        <p:txBody>
          <a:bodyPr vert="horz" wrap="square" lIns="0" tIns="0" rIns="0" bIns="88872" numCol="1" anchor="ctr" anchorCtr="0" compatLnSpc="1">
            <a:prstTxWarp prst="textNoShape">
              <a:avLst/>
            </a:prstTxWarp>
            <a:spAutoFit/>
          </a:bodyPr>
          <a:lstStyle/>
          <a:p>
            <a:r>
              <a:rPr lang="en-US" altLang="zh-CN" sz="3200" b="1" dirty="0" err="1">
                <a:latin typeface="Times New Roman" panose="02020603050405020304" pitchFamily="18" charset="0"/>
                <a:cs typeface="Times New Roman" panose="02020603050405020304" pitchFamily="18" charset="0"/>
                <a:sym typeface="+mn-lt"/>
              </a:rPr>
              <a:t>Mở</a:t>
            </a:r>
            <a:r>
              <a:rPr lang="en-US" altLang="zh-CN" sz="3200" b="1" dirty="0">
                <a:latin typeface="Times New Roman" panose="02020603050405020304" pitchFamily="18" charset="0"/>
                <a:cs typeface="Times New Roman" panose="02020603050405020304" pitchFamily="18" charset="0"/>
                <a:sym typeface="+mn-lt"/>
              </a:rPr>
              <a:t> </a:t>
            </a:r>
            <a:r>
              <a:rPr lang="en-US" altLang="zh-CN" sz="3200" b="1" dirty="0" err="1">
                <a:latin typeface="Times New Roman" panose="02020603050405020304" pitchFamily="18" charset="0"/>
                <a:cs typeface="Times New Roman" panose="02020603050405020304" pitchFamily="18" charset="0"/>
                <a:sym typeface="+mn-lt"/>
              </a:rPr>
              <a:t>bài</a:t>
            </a:r>
            <a:r>
              <a:rPr lang="en-US" altLang="zh-CN" sz="3200" b="1"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tả</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hoặc</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giới</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thiệu</a:t>
            </a:r>
            <a:r>
              <a:rPr lang="en-US" altLang="zh-CN" sz="3200" dirty="0">
                <a:latin typeface="Times New Roman" panose="02020603050405020304" pitchFamily="18" charset="0"/>
                <a:cs typeface="Times New Roman" panose="02020603050405020304" pitchFamily="18" charset="0"/>
                <a:sym typeface="+mn-lt"/>
              </a:rPr>
              <a:t> bao </a:t>
            </a:r>
            <a:r>
              <a:rPr lang="en-US" altLang="zh-CN" sz="3200" dirty="0" err="1">
                <a:latin typeface="Times New Roman" panose="02020603050405020304" pitchFamily="18" charset="0"/>
                <a:cs typeface="Times New Roman" panose="02020603050405020304" pitchFamily="18" charset="0"/>
                <a:sym typeface="+mn-lt"/>
              </a:rPr>
              <a:t>quát</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về</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cây</a:t>
            </a:r>
            <a:r>
              <a:rPr lang="en-US" altLang="zh-CN" sz="3200" dirty="0">
                <a:latin typeface="Times New Roman" panose="02020603050405020304" pitchFamily="18" charset="0"/>
                <a:cs typeface="Times New Roman" panose="02020603050405020304" pitchFamily="18" charset="0"/>
                <a:sym typeface="+mn-lt"/>
              </a:rPr>
              <a:t>.</a:t>
            </a:r>
          </a:p>
        </p:txBody>
      </p:sp>
      <p:sp>
        <p:nvSpPr>
          <p:cNvPr id="41" name="Rectangle 1">
            <a:extLst>
              <a:ext uri="{FF2B5EF4-FFF2-40B4-BE49-F238E27FC236}">
                <a16:creationId xmlns:a16="http://schemas.microsoft.com/office/drawing/2014/main" id="{28FB408D-1F24-4EE3-A2A1-DF9BCEE30BA2}"/>
              </a:ext>
            </a:extLst>
          </p:cNvPr>
          <p:cNvSpPr>
            <a:spLocks noChangeArrowheads="1"/>
          </p:cNvSpPr>
          <p:nvPr/>
        </p:nvSpPr>
        <p:spPr bwMode="auto">
          <a:xfrm>
            <a:off x="4989403" y="4612720"/>
            <a:ext cx="6692057" cy="1074625"/>
          </a:xfrm>
          <a:prstGeom prst="rect">
            <a:avLst/>
          </a:prstGeom>
          <a:noFill/>
          <a:ln>
            <a:noFill/>
          </a:ln>
          <a:effectLst/>
        </p:spPr>
        <p:txBody>
          <a:bodyPr vert="horz" wrap="square" lIns="0" tIns="0" rIns="0" bIns="88872" numCol="1" anchor="ctr" anchorCtr="0" compatLnSpc="1">
            <a:prstTxWarp prst="textNoShape">
              <a:avLst/>
            </a:prstTxWarp>
            <a:spAutoFit/>
          </a:bodyPr>
          <a:lstStyle/>
          <a:p>
            <a:r>
              <a:rPr lang="vi-VN" altLang="zh-CN" sz="3200" b="1" dirty="0">
                <a:latin typeface="Times New Roman" panose="02020603050405020304" pitchFamily="18" charset="0"/>
                <a:cs typeface="Times New Roman" panose="02020603050405020304" pitchFamily="18" charset="0"/>
                <a:sym typeface="+mn-lt"/>
              </a:rPr>
              <a:t>Kết bài: </a:t>
            </a:r>
            <a:r>
              <a:rPr lang="vi-VN" altLang="zh-CN" sz="3200" dirty="0">
                <a:latin typeface="Times New Roman" panose="02020603050405020304" pitchFamily="18" charset="0"/>
                <a:cs typeface="Times New Roman" panose="02020603050405020304" pitchFamily="18" charset="0"/>
                <a:sym typeface="+mn-lt"/>
              </a:rPr>
              <a:t>có thể nêu lợi ích của cây hoặc tình cảm của người tả đối với cây.</a:t>
            </a:r>
          </a:p>
        </p:txBody>
      </p:sp>
      <p:sp>
        <p:nvSpPr>
          <p:cNvPr id="42" name="Rectangle 1">
            <a:extLst>
              <a:ext uri="{FF2B5EF4-FFF2-40B4-BE49-F238E27FC236}">
                <a16:creationId xmlns:a16="http://schemas.microsoft.com/office/drawing/2014/main" id="{C4E0DBC1-1B3A-4A3B-B292-583D248951F2}"/>
              </a:ext>
            </a:extLst>
          </p:cNvPr>
          <p:cNvSpPr>
            <a:spLocks noChangeArrowheads="1"/>
          </p:cNvSpPr>
          <p:nvPr/>
        </p:nvSpPr>
        <p:spPr bwMode="auto">
          <a:xfrm>
            <a:off x="5000833" y="3442155"/>
            <a:ext cx="6692057" cy="1074625"/>
          </a:xfrm>
          <a:prstGeom prst="rect">
            <a:avLst/>
          </a:prstGeom>
          <a:noFill/>
          <a:ln>
            <a:noFill/>
          </a:ln>
          <a:effectLst/>
        </p:spPr>
        <p:txBody>
          <a:bodyPr vert="horz" wrap="square" lIns="0" tIns="0" rIns="0" bIns="88872" numCol="1" anchor="ctr" anchorCtr="0" compatLnSpc="1">
            <a:prstTxWarp prst="textNoShape">
              <a:avLst/>
            </a:prstTxWarp>
            <a:spAutoFit/>
          </a:bodyPr>
          <a:lstStyle/>
          <a:p>
            <a:r>
              <a:rPr lang="en-US" altLang="zh-CN" sz="3200" b="1" dirty="0" err="1">
                <a:latin typeface="Times New Roman" panose="02020603050405020304" pitchFamily="18" charset="0"/>
                <a:cs typeface="Times New Roman" panose="02020603050405020304" pitchFamily="18" charset="0"/>
                <a:sym typeface="+mn-lt"/>
              </a:rPr>
              <a:t>Thân</a:t>
            </a:r>
            <a:r>
              <a:rPr lang="en-US" altLang="zh-CN" sz="3200" b="1" dirty="0">
                <a:latin typeface="Times New Roman" panose="02020603050405020304" pitchFamily="18" charset="0"/>
                <a:cs typeface="Times New Roman" panose="02020603050405020304" pitchFamily="18" charset="0"/>
                <a:sym typeface="+mn-lt"/>
              </a:rPr>
              <a:t> </a:t>
            </a:r>
            <a:r>
              <a:rPr lang="en-US" altLang="zh-CN" sz="3200" b="1" dirty="0" err="1">
                <a:latin typeface="Times New Roman" panose="02020603050405020304" pitchFamily="18" charset="0"/>
                <a:cs typeface="Times New Roman" panose="02020603050405020304" pitchFamily="18" charset="0"/>
                <a:sym typeface="+mn-lt"/>
              </a:rPr>
              <a:t>bài</a:t>
            </a:r>
            <a:r>
              <a:rPr lang="en-US" altLang="zh-CN" sz="3200" b="1"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tả</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từng</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bộ</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phận</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của</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cây</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hoặc</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tả</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từng</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thời</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kì</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phát</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triển</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của</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cây</a:t>
            </a:r>
            <a:r>
              <a:rPr lang="en-US" altLang="zh-CN" sz="3200" dirty="0">
                <a:latin typeface="Times New Roman" panose="02020603050405020304" pitchFamily="18" charset="0"/>
                <a:cs typeface="Times New Roman" panose="02020603050405020304" pitchFamily="18" charset="0"/>
                <a:sym typeface="+mn-lt"/>
              </a:rPr>
              <a:t>.</a:t>
            </a:r>
          </a:p>
        </p:txBody>
      </p:sp>
      <p:pic>
        <p:nvPicPr>
          <p:cNvPr id="43" name="图片 42">
            <a:extLst>
              <a:ext uri="{FF2B5EF4-FFF2-40B4-BE49-F238E27FC236}">
                <a16:creationId xmlns:a16="http://schemas.microsoft.com/office/drawing/2014/main" id="{FAF41DD3-E3D9-478E-9981-ED491355F0C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4221" y="2299623"/>
            <a:ext cx="966190" cy="966190"/>
          </a:xfrm>
          <a:prstGeom prst="rect">
            <a:avLst/>
          </a:prstGeom>
        </p:spPr>
      </p:pic>
      <p:pic>
        <p:nvPicPr>
          <p:cNvPr id="44" name="图片 43">
            <a:extLst>
              <a:ext uri="{FF2B5EF4-FFF2-40B4-BE49-F238E27FC236}">
                <a16:creationId xmlns:a16="http://schemas.microsoft.com/office/drawing/2014/main" id="{0BEBAC20-6629-4CBB-8680-F04C7A9C6CF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03155" y="3324792"/>
            <a:ext cx="966190" cy="966190"/>
          </a:xfrm>
          <a:prstGeom prst="rect">
            <a:avLst/>
          </a:prstGeom>
        </p:spPr>
      </p:pic>
      <p:pic>
        <p:nvPicPr>
          <p:cNvPr id="45" name="图片 44">
            <a:extLst>
              <a:ext uri="{FF2B5EF4-FFF2-40B4-BE49-F238E27FC236}">
                <a16:creationId xmlns:a16="http://schemas.microsoft.com/office/drawing/2014/main" id="{71353B53-D644-4BD3-8588-008C391885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06211" y="1910793"/>
            <a:ext cx="4875942" cy="5342916"/>
          </a:xfrm>
          <a:prstGeom prst="rect">
            <a:avLst/>
          </a:prstGeom>
        </p:spPr>
      </p:pic>
      <p:sp>
        <p:nvSpPr>
          <p:cNvPr id="15" name="1">
            <a:extLst>
              <a:ext uri="{FF2B5EF4-FFF2-40B4-BE49-F238E27FC236}">
                <a16:creationId xmlns:a16="http://schemas.microsoft.com/office/drawing/2014/main" id="{D0147389-CBBC-41A3-93EE-DA95293A5770}"/>
              </a:ext>
            </a:extLst>
          </p:cNvPr>
          <p:cNvSpPr txBox="1"/>
          <p:nvPr/>
        </p:nvSpPr>
        <p:spPr>
          <a:xfrm rot="10800000" flipV="1">
            <a:off x="-289852" y="436576"/>
            <a:ext cx="11472909" cy="830997"/>
          </a:xfrm>
          <a:prstGeom prst="rect">
            <a:avLst/>
          </a:prstGeom>
          <a:noFill/>
        </p:spPr>
        <p:txBody>
          <a:bodyPr vert="horz" wrap="square" rtlCol="0">
            <a:spAutoFit/>
          </a:bodyPr>
          <a:lstStyle/>
          <a:p>
            <a:pPr algn="ctr"/>
            <a:r>
              <a:rPr lang="en-US" altLang="zh-CN" sz="4800" dirty="0" err="1">
                <a:latin typeface="UTM Yves KT" panose="02040603050506020204" pitchFamily="18" charset="0"/>
                <a:cs typeface="+mn-ea"/>
                <a:sym typeface="+mn-lt"/>
              </a:rPr>
              <a:t>Em</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hãy</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nêu</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cấu</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tạo</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của</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bài</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văn</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miêu</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tả</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cây</a:t>
            </a:r>
            <a:r>
              <a:rPr lang="en-US" altLang="zh-CN" sz="4800" dirty="0">
                <a:latin typeface="UTM Yves KT" panose="02040603050506020204" pitchFamily="18" charset="0"/>
                <a:cs typeface="+mn-ea"/>
                <a:sym typeface="+mn-lt"/>
              </a:rPr>
              <a:t> </a:t>
            </a:r>
            <a:r>
              <a:rPr lang="en-US" altLang="zh-CN" sz="4800" dirty="0" err="1">
                <a:latin typeface="UTM Yves KT" panose="02040603050506020204" pitchFamily="18" charset="0"/>
                <a:cs typeface="+mn-ea"/>
                <a:sym typeface="+mn-lt"/>
              </a:rPr>
              <a:t>cối</a:t>
            </a:r>
            <a:r>
              <a:rPr lang="en-US" altLang="zh-CN" sz="4800" dirty="0">
                <a:latin typeface="UTM Yves KT" panose="02040603050506020204" pitchFamily="18" charset="0"/>
                <a:cs typeface="+mn-ea"/>
                <a:sym typeface="+mn-lt"/>
              </a:rPr>
              <a:t>.</a:t>
            </a:r>
          </a:p>
        </p:txBody>
      </p:sp>
      <p:sp>
        <p:nvSpPr>
          <p:cNvPr id="16" name="1">
            <a:extLst>
              <a:ext uri="{FF2B5EF4-FFF2-40B4-BE49-F238E27FC236}">
                <a16:creationId xmlns:a16="http://schemas.microsoft.com/office/drawing/2014/main" id="{847EFB68-3D37-4272-A7B3-015B74B911BA}"/>
              </a:ext>
            </a:extLst>
          </p:cNvPr>
          <p:cNvSpPr txBox="1"/>
          <p:nvPr/>
        </p:nvSpPr>
        <p:spPr>
          <a:xfrm rot="10800000" flipV="1">
            <a:off x="3371849" y="1627958"/>
            <a:ext cx="7703585" cy="584775"/>
          </a:xfrm>
          <a:prstGeom prst="rect">
            <a:avLst/>
          </a:prstGeom>
          <a:noFill/>
        </p:spPr>
        <p:txBody>
          <a:bodyPr vert="horz" wrap="square" rtlCol="0">
            <a:spAutoFit/>
          </a:bodyPr>
          <a:lstStyle/>
          <a:p>
            <a:pPr algn="ctr"/>
            <a:r>
              <a:rPr lang="vi-VN" altLang="zh-CN" sz="3200" i="1" dirty="0">
                <a:latin typeface="Times New Roman" panose="02020603050405020304" pitchFamily="18" charset="0"/>
                <a:cs typeface="Times New Roman" panose="02020603050405020304" pitchFamily="18" charset="0"/>
                <a:sym typeface="+mn-lt"/>
              </a:rPr>
              <a:t>Bài văn miêu tả cây cối thường có ba phần:</a:t>
            </a:r>
          </a:p>
        </p:txBody>
      </p:sp>
    </p:spTree>
    <p:extLst>
      <p:ext uri="{BB962C8B-B14F-4D97-AF65-F5344CB8AC3E}">
        <p14:creationId xmlns:p14="http://schemas.microsoft.com/office/powerpoint/2010/main" val="4078234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8" presetClass="emph" presetSubtype="0" fill="hold" nodeType="withEffect">
                                  <p:stCondLst>
                                    <p:cond delay="0"/>
                                  </p:stCondLst>
                                  <p:childTnLst>
                                    <p:animRot by="21600000">
                                      <p:cBhvr>
                                        <p:cTn id="31" dur="1500" fill="hold"/>
                                        <p:tgtEl>
                                          <p:spTgt spid="43"/>
                                        </p:tgtEl>
                                        <p:attrNameLst>
                                          <p:attrName>r</p:attrName>
                                        </p:attrNameLst>
                                      </p:cBhvr>
                                    </p:animRo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8" presetClass="emph" presetSubtype="0" fill="hold" nodeType="withEffect">
                                  <p:stCondLst>
                                    <p:cond delay="0"/>
                                  </p:stCondLst>
                                  <p:childTnLst>
                                    <p:animRot by="21600000">
                                      <p:cBhvr>
                                        <p:cTn id="41" dur="1500" fill="hold"/>
                                        <p:tgtEl>
                                          <p:spTgt spid="44"/>
                                        </p:tgtEl>
                                        <p:attrNameLst>
                                          <p:attrName>r</p:attrName>
                                        </p:attrNameLst>
                                      </p:cBhvr>
                                    </p:animRo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left)">
                                      <p:cBhvr>
                                        <p:cTn id="45" dur="500"/>
                                        <p:tgtEl>
                                          <p:spTgt spid="42"/>
                                        </p:tgtEl>
                                      </p:cBhvr>
                                    </p:animEffect>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8" presetClass="emph" presetSubtype="0" fill="hold" nodeType="withEffect">
                                  <p:stCondLst>
                                    <p:cond delay="0"/>
                                  </p:stCondLst>
                                  <p:childTnLst>
                                    <p:animRot by="21600000">
                                      <p:cBhvr>
                                        <p:cTn id="51" dur="1500" fill="hold"/>
                                        <p:tgtEl>
                                          <p:spTgt spid="39"/>
                                        </p:tgtEl>
                                        <p:attrNameLst>
                                          <p:attrName>r</p:attrName>
                                        </p:attrNameLst>
                                      </p:cBhvr>
                                    </p:animRo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left)">
                                      <p:cBhvr>
                                        <p:cTn id="5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806" y="1950721"/>
            <a:ext cx="6398707" cy="2364868"/>
          </a:xfrm>
          <a:prstGeom prst="rect">
            <a:avLst/>
          </a:prstGeom>
        </p:spPr>
      </p:pic>
    </p:spTree>
    <p:extLst>
      <p:ext uri="{BB962C8B-B14F-4D97-AF65-F5344CB8AC3E}">
        <p14:creationId xmlns:p14="http://schemas.microsoft.com/office/powerpoint/2010/main" val="2714321966"/>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8" name="组合 42">
            <a:extLst>
              <a:ext uri="{FF2B5EF4-FFF2-40B4-BE49-F238E27FC236}">
                <a16:creationId xmlns:a16="http://schemas.microsoft.com/office/drawing/2014/main" id="{90130209-8476-45D9-8B7F-D2376210A6F2}"/>
              </a:ext>
            </a:extLst>
          </p:cNvPr>
          <p:cNvGrpSpPr/>
          <p:nvPr/>
        </p:nvGrpSpPr>
        <p:grpSpPr>
          <a:xfrm>
            <a:off x="615750" y="0"/>
            <a:ext cx="10960500" cy="6858000"/>
            <a:chOff x="615750" y="0"/>
            <a:chExt cx="10960500" cy="6858000"/>
          </a:xfrm>
        </p:grpSpPr>
        <p:pic>
          <p:nvPicPr>
            <p:cNvPr id="39" name="图片 43">
              <a:extLst>
                <a:ext uri="{FF2B5EF4-FFF2-40B4-BE49-F238E27FC236}">
                  <a16:creationId xmlns:a16="http://schemas.microsoft.com/office/drawing/2014/main" id="{A8E7B648-94F0-4280-8ACA-A58E17302B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40" name="矩形 44">
              <a:extLst>
                <a:ext uri="{FF2B5EF4-FFF2-40B4-BE49-F238E27FC236}">
                  <a16:creationId xmlns:a16="http://schemas.microsoft.com/office/drawing/2014/main" id="{8A32B442-A291-41B5-9AF6-A883FA96211D}"/>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Rectangle 1"/>
          <p:cNvSpPr/>
          <p:nvPr/>
        </p:nvSpPr>
        <p:spPr>
          <a:xfrm>
            <a:off x="847073" y="328760"/>
            <a:ext cx="10137301" cy="5909310"/>
          </a:xfrm>
          <a:prstGeom prst="rect">
            <a:avLst/>
          </a:prstGeom>
        </p:spPr>
        <p:txBody>
          <a:bodyPr wrap="square">
            <a:spAutoFit/>
          </a:bodyPr>
          <a:lstStyle/>
          <a:p>
            <a:pPr>
              <a:lnSpc>
                <a:spcPct val="150000"/>
              </a:lnSpc>
            </a:pPr>
            <a:r>
              <a:rPr lang="en-US" sz="3600" b="1">
                <a:solidFill>
                  <a:srgbClr val="2E5C2D"/>
                </a:solidFill>
                <a:latin typeface="Times New Roman" panose="02020603050405020304" pitchFamily="18" charset="0"/>
                <a:cs typeface="Times New Roman" panose="02020603050405020304" pitchFamily="18" charset="0"/>
              </a:rPr>
              <a:t>1. Đọc dàn ý bài văn tả cây chuối tiêu dưới đây:</a:t>
            </a:r>
          </a:p>
          <a:p>
            <a:pPr lvl="1">
              <a:lnSpc>
                <a:spcPct val="150000"/>
              </a:lnSpc>
            </a:pPr>
            <a:r>
              <a:rPr lang="en-US" sz="3600" b="1">
                <a:solidFill>
                  <a:srgbClr val="2E5C2D"/>
                </a:solidFill>
                <a:latin typeface="Times New Roman" panose="02020603050405020304" pitchFamily="18" charset="0"/>
                <a:cs typeface="Times New Roman" panose="02020603050405020304" pitchFamily="18" charset="0"/>
              </a:rPr>
              <a:t>- Giới thiệu cây chuối tiêu.</a:t>
            </a:r>
          </a:p>
          <a:p>
            <a:pPr lvl="1">
              <a:lnSpc>
                <a:spcPct val="150000"/>
              </a:lnSpc>
            </a:pPr>
            <a:r>
              <a:rPr lang="en-US" sz="3600" b="1">
                <a:solidFill>
                  <a:srgbClr val="2E5C2D"/>
                </a:solidFill>
                <a:latin typeface="Times New Roman" panose="02020603050405020304" pitchFamily="18" charset="0"/>
                <a:cs typeface="Times New Roman" panose="02020603050405020304" pitchFamily="18" charset="0"/>
              </a:rPr>
              <a:t>- Tả bao quát cây chuối tiêu.</a:t>
            </a:r>
          </a:p>
          <a:p>
            <a:pPr lvl="1">
              <a:lnSpc>
                <a:spcPct val="150000"/>
              </a:lnSpc>
            </a:pPr>
            <a:r>
              <a:rPr lang="en-US" sz="3600" b="1">
                <a:solidFill>
                  <a:srgbClr val="2E5C2D"/>
                </a:solidFill>
                <a:latin typeface="Times New Roman" panose="02020603050405020304" pitchFamily="18" charset="0"/>
                <a:cs typeface="Times New Roman" panose="02020603050405020304" pitchFamily="18" charset="0"/>
              </a:rPr>
              <a:t>- Tả các bộ phận của cây chuối tiêu </a:t>
            </a:r>
            <a:br>
              <a:rPr lang="en-US" sz="3600" b="1">
                <a:solidFill>
                  <a:srgbClr val="2E5C2D"/>
                </a:solidFill>
                <a:latin typeface="Times New Roman" panose="02020603050405020304" pitchFamily="18" charset="0"/>
                <a:cs typeface="Times New Roman" panose="02020603050405020304" pitchFamily="18" charset="0"/>
              </a:rPr>
            </a:br>
            <a:r>
              <a:rPr lang="en-US" sz="3600" b="1">
                <a:solidFill>
                  <a:srgbClr val="2E5C2D"/>
                </a:solidFill>
                <a:latin typeface="Times New Roman" panose="02020603050405020304" pitchFamily="18" charset="0"/>
                <a:cs typeface="Times New Roman" panose="02020603050405020304" pitchFamily="18" charset="0"/>
              </a:rPr>
              <a:t>(tàu lá, buồng chuối, nải chuối, </a:t>
            </a:r>
            <a:br>
              <a:rPr lang="en-US" sz="3600" b="1">
                <a:solidFill>
                  <a:srgbClr val="2E5C2D"/>
                </a:solidFill>
                <a:latin typeface="Times New Roman" panose="02020603050405020304" pitchFamily="18" charset="0"/>
                <a:cs typeface="Times New Roman" panose="02020603050405020304" pitchFamily="18" charset="0"/>
              </a:rPr>
            </a:br>
            <a:r>
              <a:rPr lang="en-US" sz="3600" b="1">
                <a:solidFill>
                  <a:srgbClr val="2E5C2D"/>
                </a:solidFill>
                <a:latin typeface="Times New Roman" panose="02020603050405020304" pitchFamily="18" charset="0"/>
                <a:cs typeface="Times New Roman" panose="02020603050405020304" pitchFamily="18" charset="0"/>
              </a:rPr>
              <a:t>quả chuối, ...).</a:t>
            </a:r>
          </a:p>
          <a:p>
            <a:pPr lvl="1">
              <a:lnSpc>
                <a:spcPct val="150000"/>
              </a:lnSpc>
            </a:pPr>
            <a:r>
              <a:rPr lang="en-US" sz="3600" b="1">
                <a:solidFill>
                  <a:srgbClr val="2E5C2D"/>
                </a:solidFill>
                <a:latin typeface="Times New Roman" panose="02020603050405020304" pitchFamily="18" charset="0"/>
                <a:cs typeface="Times New Roman" panose="02020603050405020304" pitchFamily="18" charset="0"/>
              </a:rPr>
              <a:t>- Nêu lợi ích của cây chuối tiêu.</a:t>
            </a:r>
          </a:p>
        </p:txBody>
      </p:sp>
      <p:sp>
        <p:nvSpPr>
          <p:cNvPr id="3" name="Rectangle 2"/>
          <p:cNvSpPr/>
          <p:nvPr/>
        </p:nvSpPr>
        <p:spPr>
          <a:xfrm>
            <a:off x="6255012" y="1106614"/>
            <a:ext cx="4312399" cy="923330"/>
          </a:xfrm>
          <a:prstGeom prst="rect">
            <a:avLst/>
          </a:prstGeom>
        </p:spPr>
        <p:txBody>
          <a:bodyPr wrap="none">
            <a:spAutoFit/>
          </a:bodyPr>
          <a:lstStyle/>
          <a:p>
            <a:pPr lvl="1">
              <a:lnSpc>
                <a:spcPct val="150000"/>
              </a:lnSpc>
            </a:pPr>
            <a:r>
              <a:rPr lang="en-US" sz="3600" b="1">
                <a:solidFill>
                  <a:srgbClr val="FF0000"/>
                </a:solidFill>
                <a:latin typeface="Times New Roman" panose="02020603050405020304" pitchFamily="18" charset="0"/>
                <a:cs typeface="Times New Roman" panose="02020603050405020304" pitchFamily="18" charset="0"/>
              </a:rPr>
              <a:t>→ Đoạn 1: Mở bài</a:t>
            </a:r>
          </a:p>
        </p:txBody>
      </p:sp>
      <p:sp>
        <p:nvSpPr>
          <p:cNvPr id="41" name="Rectangle 40"/>
          <p:cNvSpPr/>
          <p:nvPr/>
        </p:nvSpPr>
        <p:spPr>
          <a:xfrm>
            <a:off x="7606334" y="2601027"/>
            <a:ext cx="3702286" cy="1754326"/>
          </a:xfrm>
          <a:prstGeom prst="rect">
            <a:avLst/>
          </a:prstGeom>
        </p:spPr>
        <p:txBody>
          <a:bodyPr wrap="square">
            <a:spAutoFit/>
          </a:bodyPr>
          <a:lstStyle/>
          <a:p>
            <a:pPr lvl="1" algn="ctr">
              <a:lnSpc>
                <a:spcPct val="150000"/>
              </a:lnSpc>
            </a:pPr>
            <a:r>
              <a:rPr lang="en-US" sz="3600" b="1">
                <a:solidFill>
                  <a:srgbClr val="FF0000"/>
                </a:solidFill>
                <a:latin typeface="Times New Roman" panose="02020603050405020304" pitchFamily="18" charset="0"/>
                <a:cs typeface="Times New Roman" panose="02020603050405020304" pitchFamily="18" charset="0"/>
              </a:rPr>
              <a:t>Đoạn 2, 3:</a:t>
            </a:r>
          </a:p>
          <a:p>
            <a:pPr lvl="1" algn="ctr">
              <a:lnSpc>
                <a:spcPct val="150000"/>
              </a:lnSpc>
            </a:pPr>
            <a:r>
              <a:rPr lang="en-US" sz="3600" b="1">
                <a:solidFill>
                  <a:srgbClr val="FF0000"/>
                </a:solidFill>
                <a:latin typeface="Times New Roman" panose="02020603050405020304" pitchFamily="18" charset="0"/>
                <a:cs typeface="Times New Roman" panose="02020603050405020304" pitchFamily="18" charset="0"/>
              </a:rPr>
              <a:t>→ Thân bài</a:t>
            </a:r>
          </a:p>
        </p:txBody>
      </p:sp>
      <p:sp>
        <p:nvSpPr>
          <p:cNvPr id="4" name="Right Brace 3"/>
          <p:cNvSpPr/>
          <p:nvPr/>
        </p:nvSpPr>
        <p:spPr>
          <a:xfrm>
            <a:off x="8157668" y="2259234"/>
            <a:ext cx="532435" cy="2891500"/>
          </a:xfrm>
          <a:prstGeom prst="rightBrace">
            <a:avLst>
              <a:gd name="adj1" fmla="val 45588"/>
              <a:gd name="adj2" fmla="val 49122"/>
            </a:avLst>
          </a:pr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4" name="Rectangle 43"/>
          <p:cNvSpPr/>
          <p:nvPr/>
        </p:nvSpPr>
        <p:spPr>
          <a:xfrm>
            <a:off x="7007443" y="5318992"/>
            <a:ext cx="4301177" cy="923330"/>
          </a:xfrm>
          <a:prstGeom prst="rect">
            <a:avLst/>
          </a:prstGeom>
        </p:spPr>
        <p:txBody>
          <a:bodyPr wrap="none">
            <a:spAutoFit/>
          </a:bodyPr>
          <a:lstStyle/>
          <a:p>
            <a:pPr lvl="1">
              <a:lnSpc>
                <a:spcPct val="150000"/>
              </a:lnSpc>
            </a:pPr>
            <a:r>
              <a:rPr lang="en-US" sz="3600" b="1">
                <a:solidFill>
                  <a:srgbClr val="FF0000"/>
                </a:solidFill>
                <a:latin typeface="Times New Roman" panose="02020603050405020304" pitchFamily="18" charset="0"/>
                <a:cs typeface="Times New Roman" panose="02020603050405020304" pitchFamily="18" charset="0"/>
              </a:rPr>
              <a:t>→ Đoạn 4: Kết bài</a:t>
            </a:r>
          </a:p>
        </p:txBody>
      </p:sp>
    </p:spTree>
    <p:extLst>
      <p:ext uri="{BB962C8B-B14F-4D97-AF65-F5344CB8AC3E}">
        <p14:creationId xmlns:p14="http://schemas.microsoft.com/office/powerpoint/2010/main" val="3677090899"/>
      </p:ext>
    </p:extLst>
  </p:cSld>
  <p:clrMapOvr>
    <a:masterClrMapping/>
  </p:clrMapOvr>
  <mc:AlternateContent xmlns:mc="http://schemas.openxmlformats.org/markup-compatibility/2006">
    <mc:Choice xmlns:p14="http://schemas.microsoft.com/office/powerpoint/2010/main" Requires="p14">
      <p:transition spd="slow">
        <p14:window dir="ver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64000" fill="hold" nodeType="clickEffect" p14:presetBounceEnd="60000">
                                      <p:stCondLst>
                                        <p:cond delay="0"/>
                                      </p:stCondLst>
                                      <p:iterate type="wd">
                                        <p:tmPct val="10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14:bounceEnd="60000">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accel="64000" fill="hold" nodeType="clickEffect" p14:presetBounceEnd="60000">
                                      <p:stCondLst>
                                        <p:cond delay="0"/>
                                      </p:stCondLst>
                                      <p:iterate type="wd">
                                        <p:tmPct val="10000"/>
                                      </p:iterate>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14:bounceEnd="60000">
                                          <p:cBhvr additive="base">
                                            <p:cTn id="18" dur="500" fill="hold"/>
                                            <p:tgtEl>
                                              <p:spTgt spid="2">
                                                <p:txEl>
                                                  <p:pRg st="2" end="2"/>
                                                </p:txEl>
                                              </p:spTgt>
                                            </p:tgtEl>
                                            <p:attrNameLst>
                                              <p:attrName>ppt_x</p:attrName>
                                            </p:attrNameLst>
                                          </p:cBhvr>
                                          <p:tavLst>
                                            <p:tav tm="0">
                                              <p:val>
                                                <p:strVal val="0-#ppt_w/2"/>
                                              </p:val>
                                            </p:tav>
                                            <p:tav tm="100000">
                                              <p:val>
                                                <p:strVal val="#ppt_x"/>
                                              </p:val>
                                            </p:tav>
                                          </p:tavLst>
                                        </p:anim>
                                        <p:anim calcmode="lin" valueType="num" p14:bounceEnd="60000">
                                          <p:cBhvr additive="base">
                                            <p:cTn id="1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accel="64000" fill="hold" nodeType="clickEffect" p14:presetBounceEnd="60000">
                                      <p:stCondLst>
                                        <p:cond delay="0"/>
                                      </p:stCondLst>
                                      <p:iterate type="wd">
                                        <p:tmPct val="10000"/>
                                      </p:iterate>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14:bounceEnd="60000">
                                          <p:cBhvr additive="base">
                                            <p:cTn id="24" dur="500" fill="hold"/>
                                            <p:tgtEl>
                                              <p:spTgt spid="2">
                                                <p:txEl>
                                                  <p:pRg st="3" end="3"/>
                                                </p:txEl>
                                              </p:spTgt>
                                            </p:tgtEl>
                                            <p:attrNameLst>
                                              <p:attrName>ppt_x</p:attrName>
                                            </p:attrNameLst>
                                          </p:cBhvr>
                                          <p:tavLst>
                                            <p:tav tm="0">
                                              <p:val>
                                                <p:strVal val="0-#ppt_w/2"/>
                                              </p:val>
                                            </p:tav>
                                            <p:tav tm="100000">
                                              <p:val>
                                                <p:strVal val="#ppt_x"/>
                                              </p:val>
                                            </p:tav>
                                          </p:tavLst>
                                        </p:anim>
                                        <p:anim calcmode="lin" valueType="num" p14:bounceEnd="60000">
                                          <p:cBhvr additive="base">
                                            <p:cTn id="2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accel="64000" fill="hold" nodeType="clickEffect" p14:presetBounceEnd="60000">
                                      <p:stCondLst>
                                        <p:cond delay="0"/>
                                      </p:stCondLst>
                                      <p:iterate type="wd">
                                        <p:tmPct val="10000"/>
                                      </p:iterate>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14:bounceEnd="60000">
                                          <p:cBhvr additive="base">
                                            <p:cTn id="30" dur="500" fill="hold"/>
                                            <p:tgtEl>
                                              <p:spTgt spid="2">
                                                <p:txEl>
                                                  <p:pRg st="4" end="4"/>
                                                </p:txEl>
                                              </p:spTgt>
                                            </p:tgtEl>
                                            <p:attrNameLst>
                                              <p:attrName>ppt_x</p:attrName>
                                            </p:attrNameLst>
                                          </p:cBhvr>
                                          <p:tavLst>
                                            <p:tav tm="0">
                                              <p:val>
                                                <p:strVal val="0-#ppt_w/2"/>
                                              </p:val>
                                            </p:tav>
                                            <p:tav tm="100000">
                                              <p:val>
                                                <p:strVal val="#ppt_x"/>
                                              </p:val>
                                            </p:tav>
                                          </p:tavLst>
                                        </p:anim>
                                        <p:anim calcmode="lin" valueType="num" p14:bounceEnd="60000">
                                          <p:cBhvr additive="base">
                                            <p:cTn id="3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iterate type="wd">
                                        <p:tmPct val="10000"/>
                                      </p:iterate>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iterate type="wd">
                                        <p:tmPct val="10000"/>
                                      </p:iterate>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iterate type="wd">
                                        <p:tmPct val="10000"/>
                                      </p:iterate>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64000" fill="hold" nodeType="clickEffect">
                                      <p:stCondLst>
                                        <p:cond delay="0"/>
                                      </p:stCondLst>
                                      <p:iterate type="wd">
                                        <p:tmPct val="10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accel="64000" fill="hold" nodeType="clickEffect">
                                      <p:stCondLst>
                                        <p:cond delay="0"/>
                                      </p:stCondLst>
                                      <p:iterate type="wd">
                                        <p:tmPct val="10000"/>
                                      </p:iterate>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accel="64000" fill="hold" nodeType="clickEffect">
                                      <p:stCondLst>
                                        <p:cond delay="0"/>
                                      </p:stCondLst>
                                      <p:iterate type="wd">
                                        <p:tmPct val="10000"/>
                                      </p:iterate>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accel="64000" fill="hold" nodeType="clickEffect">
                                      <p:stCondLst>
                                        <p:cond delay="0"/>
                                      </p:stCondLst>
                                      <p:iterate type="wd">
                                        <p:tmPct val="10000"/>
                                      </p:iterate>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iterate type="wd">
                                        <p:tmPct val="10000"/>
                                      </p:iterate>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iterate type="wd">
                                        <p:tmPct val="10000"/>
                                      </p:iterate>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iterate type="wd">
                                        <p:tmPct val="10000"/>
                                      </p:iterate>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animBg="1"/>
          <p:bldP spid="4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16353"/>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D36851C-F140-4B01-B78B-955FAD39C131}"/>
              </a:ext>
            </a:extLst>
          </p:cNvPr>
          <p:cNvSpPr/>
          <p:nvPr/>
        </p:nvSpPr>
        <p:spPr>
          <a:xfrm>
            <a:off x="6767488" y="0"/>
            <a:ext cx="5424513" cy="5747813"/>
          </a:xfrm>
          <a:custGeom>
            <a:avLst/>
            <a:gdLst>
              <a:gd name="connsiteX0" fmla="*/ 467915 w 5424513"/>
              <a:gd name="connsiteY0" fmla="*/ 0 h 5747813"/>
              <a:gd name="connsiteX1" fmla="*/ 5424512 w 5424513"/>
              <a:gd name="connsiteY1" fmla="*/ 1 h 5747813"/>
              <a:gd name="connsiteX2" fmla="*/ 5424513 w 5424513"/>
              <a:gd name="connsiteY2" fmla="*/ 5449203 h 5747813"/>
              <a:gd name="connsiteX3" fmla="*/ 5316358 w 5424513"/>
              <a:gd name="connsiteY3" fmla="*/ 5496188 h 5747813"/>
              <a:gd name="connsiteX4" fmla="*/ 1593323 w 5424513"/>
              <a:gd name="connsiteY4" fmla="*/ 4741312 h 5747813"/>
              <a:gd name="connsiteX5" fmla="*/ 1006502 w 5424513"/>
              <a:gd name="connsiteY5" fmla="*/ 4154490 h 5747813"/>
              <a:gd name="connsiteX6" fmla="*/ 393166 w 5424513"/>
              <a:gd name="connsiteY6" fmla="*/ 126496 h 574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513" h="5747813">
                <a:moveTo>
                  <a:pt x="467915" y="0"/>
                </a:moveTo>
                <a:lnTo>
                  <a:pt x="5424512" y="1"/>
                </a:lnTo>
                <a:lnTo>
                  <a:pt x="5424513" y="5449203"/>
                </a:lnTo>
                <a:lnTo>
                  <a:pt x="5316358" y="5496188"/>
                </a:lnTo>
                <a:cubicBezTo>
                  <a:pt x="4075346" y="5999439"/>
                  <a:pt x="2599824" y="5747813"/>
                  <a:pt x="1593323" y="4741312"/>
                </a:cubicBezTo>
                <a:lnTo>
                  <a:pt x="1006502" y="4154490"/>
                </a:lnTo>
                <a:cubicBezTo>
                  <a:pt x="-83875" y="3064114"/>
                  <a:pt x="-288320" y="1423290"/>
                  <a:pt x="393166" y="126496"/>
                </a:cubicBezTo>
                <a:close/>
              </a:path>
            </a:pathLst>
          </a:custGeom>
          <a:gradFill>
            <a:gsLst>
              <a:gs pos="0">
                <a:schemeClr val="accent1">
                  <a:alpha val="70000"/>
                </a:schemeClr>
              </a:gs>
              <a:gs pos="100000">
                <a:schemeClr val="accent4">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3" name="图片占位符 12">
            <a:extLst>
              <a:ext uri="{FF2B5EF4-FFF2-40B4-BE49-F238E27FC236}">
                <a16:creationId xmlns:a16="http://schemas.microsoft.com/office/drawing/2014/main" id="{60166A9B-2B27-4504-8CD2-D6E5A7D6A22A}"/>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6767513" y="0"/>
            <a:ext cx="5424487" cy="5748338"/>
          </a:xfrm>
          <a:custGeom>
            <a:avLst/>
            <a:gdLst>
              <a:gd name="connsiteX0" fmla="*/ 467915 w 5424513"/>
              <a:gd name="connsiteY0" fmla="*/ 0 h 5747813"/>
              <a:gd name="connsiteX1" fmla="*/ 5424512 w 5424513"/>
              <a:gd name="connsiteY1" fmla="*/ 1 h 5747813"/>
              <a:gd name="connsiteX2" fmla="*/ 5424513 w 5424513"/>
              <a:gd name="connsiteY2" fmla="*/ 5449203 h 5747813"/>
              <a:gd name="connsiteX3" fmla="*/ 5316358 w 5424513"/>
              <a:gd name="connsiteY3" fmla="*/ 5496188 h 5747813"/>
              <a:gd name="connsiteX4" fmla="*/ 1593323 w 5424513"/>
              <a:gd name="connsiteY4" fmla="*/ 4741312 h 5747813"/>
              <a:gd name="connsiteX5" fmla="*/ 1006502 w 5424513"/>
              <a:gd name="connsiteY5" fmla="*/ 4154490 h 5747813"/>
              <a:gd name="connsiteX6" fmla="*/ 393166 w 5424513"/>
              <a:gd name="connsiteY6" fmla="*/ 126496 h 574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513" h="5747813">
                <a:moveTo>
                  <a:pt x="467915" y="0"/>
                </a:moveTo>
                <a:lnTo>
                  <a:pt x="5424512" y="1"/>
                </a:lnTo>
                <a:lnTo>
                  <a:pt x="5424513" y="5449203"/>
                </a:lnTo>
                <a:lnTo>
                  <a:pt x="5316358" y="5496188"/>
                </a:lnTo>
                <a:cubicBezTo>
                  <a:pt x="4075346" y="5999439"/>
                  <a:pt x="2599824" y="5747813"/>
                  <a:pt x="1593323" y="4741312"/>
                </a:cubicBezTo>
                <a:lnTo>
                  <a:pt x="1006502" y="4154490"/>
                </a:lnTo>
                <a:cubicBezTo>
                  <a:pt x="-83875" y="3064114"/>
                  <a:pt x="-288320" y="1423290"/>
                  <a:pt x="393166" y="126496"/>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92" y="113796"/>
            <a:ext cx="5864860" cy="3158002"/>
          </a:xfrm>
          <a:prstGeom prst="rect">
            <a:avLst/>
          </a:prstGeom>
        </p:spPr>
      </p:pic>
    </p:spTree>
    <p:extLst>
      <p:ext uri="{BB962C8B-B14F-4D97-AF65-F5344CB8AC3E}">
        <p14:creationId xmlns:p14="http://schemas.microsoft.com/office/powerpoint/2010/main" val="290423548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08586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9464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346</TotalTime>
  <Words>3373</Words>
  <Application>Microsoft Office PowerPoint</Application>
  <PresentationFormat>Màn hình rộng</PresentationFormat>
  <Paragraphs>101</Paragraphs>
  <Slides>27</Slides>
  <Notes>27</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27</vt:i4>
      </vt:variant>
    </vt:vector>
  </HeadingPairs>
  <TitlesOfParts>
    <vt:vector size="35" baseType="lpstr">
      <vt:lpstr>等线</vt:lpstr>
      <vt:lpstr>等线 Light</vt:lpstr>
      <vt:lpstr>#9Slide05 SVNKitten</vt:lpstr>
      <vt:lpstr>Arial</vt:lpstr>
      <vt:lpstr>Segoe UI</vt:lpstr>
      <vt:lpstr>Times New Roman</vt:lpstr>
      <vt:lpstr>UTM Yves KT</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 陈 西</dc:creator>
  <cp:keywords>Thy Tho</cp:keywords>
  <cp:lastModifiedBy>Hồ Thị Hồng Linh</cp:lastModifiedBy>
  <cp:revision>58</cp:revision>
  <dcterms:created xsi:type="dcterms:W3CDTF">2019-05-31T05:49:47Z</dcterms:created>
  <dcterms:modified xsi:type="dcterms:W3CDTF">2022-03-03T02:12:42Z</dcterms:modified>
  <cp:version>J04</cp:version>
</cp:coreProperties>
</file>